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26" r:id="rId5"/>
  </p:sldMasterIdLst>
  <p:notesMasterIdLst>
    <p:notesMasterId r:id="rId22"/>
  </p:notesMasterIdLst>
  <p:handoutMasterIdLst>
    <p:handoutMasterId r:id="rId23"/>
  </p:handoutMasterIdLst>
  <p:sldIdLst>
    <p:sldId id="332" r:id="rId6"/>
    <p:sldId id="311" r:id="rId7"/>
    <p:sldId id="310" r:id="rId8"/>
    <p:sldId id="325" r:id="rId9"/>
    <p:sldId id="326" r:id="rId10"/>
    <p:sldId id="323" r:id="rId11"/>
    <p:sldId id="314" r:id="rId12"/>
    <p:sldId id="317" r:id="rId13"/>
    <p:sldId id="328" r:id="rId14"/>
    <p:sldId id="315" r:id="rId15"/>
    <p:sldId id="318" r:id="rId16"/>
    <p:sldId id="319" r:id="rId17"/>
    <p:sldId id="331" r:id="rId18"/>
    <p:sldId id="321" r:id="rId19"/>
    <p:sldId id="333" r:id="rId20"/>
    <p:sldId id="322" r:id="rId21"/>
  </p:sldIdLst>
  <p:sldSz cx="12190413" cy="685800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6">
          <p15:clr>
            <a:srgbClr val="A4A3A4"/>
          </p15:clr>
        </p15:guide>
        <p15:guide id="2" orient="horz" pos="979">
          <p15:clr>
            <a:srgbClr val="A4A3A4"/>
          </p15:clr>
        </p15:guide>
        <p15:guide id="3" orient="horz" pos="3996">
          <p15:clr>
            <a:srgbClr val="A4A3A4"/>
          </p15:clr>
        </p15:guide>
        <p15:guide id="4" orient="horz" pos="870">
          <p15:clr>
            <a:srgbClr val="A4A3A4"/>
          </p15:clr>
        </p15:guide>
        <p15:guide id="5" orient="horz" pos="3589">
          <p15:clr>
            <a:srgbClr val="A4A3A4"/>
          </p15:clr>
        </p15:guide>
        <p15:guide id="6" pos="4969">
          <p15:clr>
            <a:srgbClr val="A4A3A4"/>
          </p15:clr>
        </p15:guide>
        <p15:guide id="7" pos="349">
          <p15:clr>
            <a:srgbClr val="A4A3A4"/>
          </p15:clr>
        </p15:guide>
        <p15:guide id="8" pos="1440">
          <p15:clr>
            <a:srgbClr val="A4A3A4"/>
          </p15:clr>
        </p15:guide>
        <p15:guide id="9" pos="1538">
          <p15:clr>
            <a:srgbClr val="A4A3A4"/>
          </p15:clr>
        </p15:guide>
        <p15:guide id="10" pos="2616">
          <p15:clr>
            <a:srgbClr val="A4A3A4"/>
          </p15:clr>
        </p15:guide>
        <p15:guide id="11" pos="2712">
          <p15:clr>
            <a:srgbClr val="A4A3A4"/>
          </p15:clr>
        </p15:guide>
        <p15:guide id="12" pos="3798">
          <p15:clr>
            <a:srgbClr val="A4A3A4"/>
          </p15:clr>
        </p15:guide>
        <p15:guide id="13" pos="3888">
          <p15:clr>
            <a:srgbClr val="A4A3A4"/>
          </p15:clr>
        </p15:guide>
        <p15:guide id="14" pos="5058">
          <p15:clr>
            <a:srgbClr val="A4A3A4"/>
          </p15:clr>
        </p15:guide>
        <p15:guide id="15" pos="6162">
          <p15:clr>
            <a:srgbClr val="A4A3A4"/>
          </p15:clr>
        </p15:guide>
        <p15:guide id="16" pos="6246">
          <p15:clr>
            <a:srgbClr val="A4A3A4"/>
          </p15:clr>
        </p15:guide>
        <p15:guide id="17" pos="7333">
          <p15:clr>
            <a:srgbClr val="A4A3A4"/>
          </p15:clr>
        </p15:guide>
        <p15:guide id="1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C7B2"/>
    <a:srgbClr val="FFFFFF"/>
    <a:srgbClr val="88919F"/>
    <a:srgbClr val="4B3E31"/>
    <a:srgbClr val="141432"/>
    <a:srgbClr val="96B4EB"/>
    <a:srgbClr val="96B4DC"/>
    <a:srgbClr val="C16B82"/>
    <a:srgbClr val="970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93" autoAdjust="0"/>
    <p:restoredTop sz="94614"/>
  </p:normalViewPr>
  <p:slideViewPr>
    <p:cSldViewPr snapToGrid="0" snapToObjects="1" showGuides="1">
      <p:cViewPr varScale="1">
        <p:scale>
          <a:sx n="118" d="100"/>
          <a:sy n="118" d="100"/>
        </p:scale>
        <p:origin x="834" y="102"/>
      </p:cViewPr>
      <p:guideLst>
        <p:guide orient="horz" pos="276"/>
        <p:guide orient="horz" pos="979"/>
        <p:guide orient="horz" pos="3996"/>
        <p:guide orient="horz" pos="870"/>
        <p:guide orient="horz" pos="3589"/>
        <p:guide pos="4969"/>
        <p:guide pos="349"/>
        <p:guide pos="1440"/>
        <p:guide pos="1538"/>
        <p:guide pos="2616"/>
        <p:guide pos="2712"/>
        <p:guide pos="3798"/>
        <p:guide pos="3888"/>
        <p:guide pos="5058"/>
        <p:guide pos="6162"/>
        <p:guide pos="6246"/>
        <p:guide pos="7333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64" d="100"/>
          <a:sy n="64" d="100"/>
        </p:scale>
        <p:origin x="-2645" y="-8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A636B-339A-4D26-BD9F-0743507A8BA5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793D-0B98-4CFE-808E-33B35F5DF59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6690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09004-5A13-4E89-9C6B-5A51303EFF0C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51D94-5711-4DB0-8CD6-B7C0F68C992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5453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stor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ladsholder til billede 2">
            <a:extLst>
              <a:ext uri="{FF2B5EF4-FFF2-40B4-BE49-F238E27FC236}">
                <a16:creationId xmlns:a16="http://schemas.microsoft.com/office/drawing/2014/main" id="{D2ED26BA-F296-45E4-A92E-B006BCD684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5497" y="0"/>
            <a:ext cx="12204700" cy="6858000"/>
          </a:xfrm>
          <a:prstGeom prst="rect">
            <a:avLst/>
          </a:prstGeom>
        </p:spPr>
      </p:pic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3672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31" name="Text Placeholder 13"/>
          <p:cNvSpPr>
            <a:spLocks noGrp="1" noChangeAspect="1"/>
          </p:cNvSpPr>
          <p:nvPr>
            <p:ph type="body" sz="quarter" idx="23"/>
          </p:nvPr>
        </p:nvSpPr>
        <p:spPr>
          <a:xfrm>
            <a:off x="9782175" y="5706000"/>
            <a:ext cx="2428558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9782174" cy="1152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23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20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7" name="Picture 16" descr="Skærmbillede 2016-04-05 kl. 09.35.22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23874" y="6165851"/>
            <a:ext cx="571501" cy="228600"/>
          </a:xfrm>
          <a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84E3E239-6503-40C0-9556-2D946F5D6B11}"/>
              </a:ext>
            </a:extLst>
          </p:cNvPr>
          <p:cNvSpPr/>
          <p:nvPr userDrawn="1"/>
        </p:nvSpPr>
        <p:spPr>
          <a:xfrm>
            <a:off x="-5497" y="-1056"/>
            <a:ext cx="9787672" cy="5706000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a-DK" sz="140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1541463"/>
            <a:ext cx="7394441" cy="1424390"/>
          </a:xfrm>
        </p:spPr>
        <p:txBody>
          <a:bodyPr>
            <a:spAutoFit/>
          </a:bodyPr>
          <a:lstStyle>
            <a:lvl1pPr>
              <a:lnSpc>
                <a:spcPct val="88000"/>
              </a:lnSpc>
              <a:defRPr sz="5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da-DK" noProof="0" dirty="0"/>
              <a:t>Titel i op til 2 linjers længde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323829"/>
            <a:ext cx="7351712" cy="1440000"/>
          </a:xfrm>
        </p:spPr>
        <p:txBody>
          <a:bodyPr/>
          <a:lstStyle>
            <a:lvl1pPr marL="0" indent="0">
              <a:buNone/>
              <a:defRPr sz="2400" b="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forfatter og evt. afdeling</a:t>
            </a:r>
          </a:p>
        </p:txBody>
      </p:sp>
      <p:pic>
        <p:nvPicPr>
          <p:cNvPr id="19" name="Picture 3" descr="S:\2 Projektarkiv\2483 Planteavlskongres\logoer\2016 plk logo\plantekongres.png">
            <a:extLst>
              <a:ext uri="{FF2B5EF4-FFF2-40B4-BE49-F238E27FC236}">
                <a16:creationId xmlns:a16="http://schemas.microsoft.com/office/drawing/2014/main" id="{56EA7AAF-AE72-4A02-AB78-B458C39510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68587" y="6047581"/>
            <a:ext cx="2302666" cy="465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tekstbånd - Grø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-1" y="2245656"/>
            <a:ext cx="12190413" cy="3460344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2751608"/>
            <a:ext cx="7394441" cy="720197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5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829781"/>
            <a:ext cx="7351712" cy="1440000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forfatter og evt. afdeling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3" name="Picture 12" descr="Skærmbillede 2016-04-05 kl. 09.35.22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23874" y="6165851"/>
            <a:ext cx="571501" cy="228600"/>
          </a:xfrm>
          <a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 - Fuldt billede og stor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-1" y="0"/>
            <a:ext cx="9782175" cy="5706000"/>
          </a:xfrm>
          <a:solidFill>
            <a:schemeClr val="accent3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1" name="Text Placeholder 13"/>
          <p:cNvSpPr>
            <a:spLocks noGrp="1" noChangeAspect="1"/>
          </p:cNvSpPr>
          <p:nvPr>
            <p:ph type="body" sz="quarter" idx="23"/>
          </p:nvPr>
        </p:nvSpPr>
        <p:spPr>
          <a:xfrm>
            <a:off x="9782175" y="5706000"/>
            <a:ext cx="2428558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9782174" cy="1152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8133" y="1318017"/>
            <a:ext cx="7357617" cy="3222366"/>
          </a:xfrm>
        </p:spPr>
        <p:txBody>
          <a:bodyPr anchor="t">
            <a:noAutofit/>
          </a:bodyPr>
          <a:lstStyle>
            <a:lvl1pPr>
              <a:lnSpc>
                <a:spcPct val="88000"/>
              </a:lnSpc>
              <a:defRPr sz="7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 err="1"/>
              <a:t>Breaker</a:t>
            </a:r>
            <a:r>
              <a:rPr lang="da-DK" noProof="0" dirty="0"/>
              <a:t> side med stor tekst </a:t>
            </a:r>
            <a:br>
              <a:rPr lang="da-DK" noProof="0" dirty="0"/>
            </a:br>
            <a:r>
              <a:rPr lang="da-DK" noProof="0" dirty="0"/>
              <a:t>i flere linjer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5" name="Picture 14" descr="Skærmbillede 2016-04-05 kl. 09.35.22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6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23874" y="6165851"/>
            <a:ext cx="571501" cy="228600"/>
          </a:xfrm>
          <a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 - Fuldt billede eller fa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  <a:solidFill>
            <a:srgbClr val="4B3E31"/>
          </a:solidFill>
        </p:spPr>
        <p:txBody>
          <a:bodyPr tIns="72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brune felt og indsæt billede via ”indsæt billede” i menulinjen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8133" y="1318017"/>
            <a:ext cx="7357617" cy="3222366"/>
          </a:xfrm>
        </p:spPr>
        <p:txBody>
          <a:bodyPr anchor="t">
            <a:noAutofit/>
          </a:bodyPr>
          <a:lstStyle>
            <a:lvl1pPr>
              <a:lnSpc>
                <a:spcPct val="88000"/>
              </a:lnSpc>
              <a:defRPr sz="7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 err="1"/>
              <a:t>Breaker</a:t>
            </a:r>
            <a:r>
              <a:rPr lang="da-DK" noProof="0" dirty="0"/>
              <a:t> side med stor tekst </a:t>
            </a:r>
            <a:br>
              <a:rPr lang="da-DK" noProof="0" dirty="0"/>
            </a:br>
            <a:r>
              <a:rPr lang="da-DK" noProof="0" dirty="0"/>
              <a:t>i flere linjer</a:t>
            </a:r>
          </a:p>
        </p:txBody>
      </p:sp>
      <p:sp>
        <p:nvSpPr>
          <p:cNvPr id="23" name="AutoShape 4"/>
          <p:cNvSpPr>
            <a:spLocks/>
          </p:cNvSpPr>
          <p:nvPr userDrawn="1"/>
        </p:nvSpPr>
        <p:spPr bwMode="gray">
          <a:xfrm>
            <a:off x="-3408611" y="0"/>
            <a:ext cx="329221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 som hjælper ved placering af objekter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slidet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26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</a:t>
            </a:r>
            <a:r>
              <a:rPr lang="da-DK" sz="1000" b="0" dirty="0" err="1">
                <a:solidFill>
                  <a:schemeClr val="tx1"/>
                </a:solidFill>
              </a:rPr>
              <a:t>billedepladsholderen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1" name="Picture 10" descr="Skærmbillede 2016-04-05 kl. 09.35.22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2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23874" y="6165851"/>
            <a:ext cx="571501" cy="228600"/>
          </a:xfrm>
          <a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 sz="3200"/>
            </a:lvl1pPr>
          </a:lstStyle>
          <a:p>
            <a:r>
              <a:rPr lang="da-DK" noProof="0" dirty="0"/>
              <a:t>Overskrift i op til 2 linjer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17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18" name="Group 17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20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25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27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8" name="Rectangle 27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26" name="Rounded Rectangle 25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21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22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3" name="Rectangle 22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>
          <a:xfrm>
            <a:off x="10329333" y="-267582"/>
            <a:ext cx="1012824" cy="144001"/>
          </a:xfrm>
        </p:spPr>
        <p:txBody>
          <a:bodyPr/>
          <a:lstStyle/>
          <a:p>
            <a:fld id="{0D5B630E-43CE-844A-940E-F43487ACEA3D}" type="datetime1">
              <a:rPr lang="da-DK" smtClean="0"/>
              <a:t>14-03-2019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>
          <a:xfrm>
            <a:off x="11342157" y="-267581"/>
            <a:ext cx="246143" cy="144000"/>
          </a:xfrm>
        </p:spPr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9385731" cy="4148139"/>
          </a:xfrm>
        </p:spPr>
        <p:txBody>
          <a:bodyPr/>
          <a:lstStyle>
            <a:lvl1pPr>
              <a:spcAft>
                <a:spcPts val="600"/>
              </a:spcAft>
              <a:defRPr sz="2800"/>
            </a:lvl1pPr>
            <a:lvl2pPr>
              <a:spcAft>
                <a:spcPts val="600"/>
              </a:spcAft>
              <a:defRPr sz="2400"/>
            </a:lvl2pPr>
            <a:lvl3pPr>
              <a:spcAft>
                <a:spcPts val="600"/>
              </a:spcAft>
              <a:defRPr sz="2000"/>
            </a:lvl3pPr>
            <a:lvl4pPr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pic>
        <p:nvPicPr>
          <p:cNvPr id="38" name="Picture 37" descr="LF_Logo_RGB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sp>
        <p:nvSpPr>
          <p:cNvPr id="29" name="TextBox 28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34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31" name="Picture 30" descr="Skærmbillede 2016-04-05 kl. 09.35.22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32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35" name="Billede 34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168" y="6165712"/>
            <a:ext cx="572208" cy="228279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- Med partnerlogo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DBA02322-5B90-4A90-AAF4-2EDC683052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97" y="-3212"/>
            <a:ext cx="9971615" cy="5697116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2382B245-4DB4-455B-A9CE-55DEB874E6E8}"/>
              </a:ext>
            </a:extLst>
          </p:cNvPr>
          <p:cNvSpPr/>
          <p:nvPr userDrawn="1"/>
        </p:nvSpPr>
        <p:spPr>
          <a:xfrm>
            <a:off x="7984067" y="0"/>
            <a:ext cx="4220633" cy="6845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489219D0-EBF0-4A47-9403-3B8E23CD5881}"/>
              </a:ext>
            </a:extLst>
          </p:cNvPr>
          <p:cNvSpPr/>
          <p:nvPr userDrawn="1"/>
        </p:nvSpPr>
        <p:spPr>
          <a:xfrm>
            <a:off x="-1" y="5706000"/>
            <a:ext cx="12190413" cy="1139904"/>
          </a:xfrm>
          <a:prstGeom prst="rect">
            <a:avLst/>
          </a:prstGeom>
          <a:solidFill>
            <a:srgbClr val="C8C7B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sp>
        <p:nvSpPr>
          <p:cNvPr id="17" name="TextBox 16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5" name="Picture 14" descr="Skærmbillede 2016-04-05 kl. 09.35.22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2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pic>
        <p:nvPicPr>
          <p:cNvPr id="16" name="Billede 15">
            <a:extLst>
              <a:ext uri="{FF2B5EF4-FFF2-40B4-BE49-F238E27FC236}">
                <a16:creationId xmlns:a16="http://schemas.microsoft.com/office/drawing/2014/main" id="{BA63F426-FD5B-4C79-861E-4FD98E6343F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750" y="6161812"/>
            <a:ext cx="572208" cy="228279"/>
          </a:xfrm>
          <a:prstGeom prst="rect">
            <a:avLst/>
          </a:prstGeom>
        </p:spPr>
      </p:pic>
      <p:sp>
        <p:nvSpPr>
          <p:cNvPr id="23" name="Pladsholder til billede 7">
            <a:extLst>
              <a:ext uri="{FF2B5EF4-FFF2-40B4-BE49-F238E27FC236}">
                <a16:creationId xmlns:a16="http://schemas.microsoft.com/office/drawing/2014/main" id="{D2E1E368-34F4-464B-BFB7-32410D23354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323546" y="4718258"/>
            <a:ext cx="1645200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900" kern="1200" baseline="0" noProof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GUDP, </a:t>
            </a:r>
            <a:r>
              <a:rPr lang="da-DK" noProof="0" dirty="0" err="1"/>
              <a:t>DanAvl</a:t>
            </a:r>
            <a:r>
              <a:rPr lang="da-DK" noProof="0" dirty="0"/>
              <a:t> eller fond-logo her. 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26" name="Pladsholder til billede 7">
            <a:extLst>
              <a:ext uri="{FF2B5EF4-FFF2-40B4-BE49-F238E27FC236}">
                <a16:creationId xmlns:a16="http://schemas.microsoft.com/office/drawing/2014/main" id="{8846F628-3A2D-41AC-8338-897085BB311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297278" y="4700896"/>
            <a:ext cx="1645200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900" kern="1200" baseline="0" noProof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GUDP, </a:t>
            </a:r>
            <a:r>
              <a:rPr lang="da-DK" noProof="0" dirty="0" err="1"/>
              <a:t>DanAvl</a:t>
            </a:r>
            <a:r>
              <a:rPr lang="da-DK" noProof="0" dirty="0"/>
              <a:t> eller fond-logo her. 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27" name="Pladsholder til billede 7">
            <a:extLst>
              <a:ext uri="{FF2B5EF4-FFF2-40B4-BE49-F238E27FC236}">
                <a16:creationId xmlns:a16="http://schemas.microsoft.com/office/drawing/2014/main" id="{65E0CAAD-AB65-4E7B-A20F-FF41CAA959AF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8342478" y="998295"/>
            <a:ext cx="3600000" cy="15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800" kern="1200" baseline="0" noProof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LD-logo her. 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5EC3028F-851A-408A-99EA-7597357BF75D}"/>
              </a:ext>
            </a:extLst>
          </p:cNvPr>
          <p:cNvSpPr/>
          <p:nvPr userDrawn="1"/>
        </p:nvSpPr>
        <p:spPr>
          <a:xfrm>
            <a:off x="-5497" y="-1056"/>
            <a:ext cx="7984068" cy="5706000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a-DK" sz="1400" dirty="0" err="1"/>
          </a:p>
        </p:txBody>
      </p:sp>
      <p:pic>
        <p:nvPicPr>
          <p:cNvPr id="31" name="Picture 3" descr="S:\2 Projektarkiv\2483 Planteavlskongres\logoer\2016 plk logo\plantekongres.png">
            <a:extLst>
              <a:ext uri="{FF2B5EF4-FFF2-40B4-BE49-F238E27FC236}">
                <a16:creationId xmlns:a16="http://schemas.microsoft.com/office/drawing/2014/main" id="{0727BC43-80EE-4815-875D-C22624821F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39812" y="276008"/>
            <a:ext cx="2302666" cy="465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10" y="1901574"/>
            <a:ext cx="5583104" cy="704167"/>
          </a:xfrm>
        </p:spPr>
        <p:txBody>
          <a:bodyPr wrap="square">
            <a:spAutoFit/>
          </a:bodyPr>
          <a:lstStyle>
            <a:lvl1pPr>
              <a:lnSpc>
                <a:spcPct val="88000"/>
              </a:lnSpc>
              <a:defRPr sz="5200">
                <a:solidFill>
                  <a:schemeClr val="tx1"/>
                </a:solidFill>
              </a:defRPr>
            </a:lvl1pPr>
          </a:lstStyle>
          <a:p>
            <a:r>
              <a:rPr lang="da-DK" noProof="0" dirty="0"/>
              <a:t>Titel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323829"/>
            <a:ext cx="5550842" cy="1440000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Tilføj forfatter, evt. afdeling</a:t>
            </a:r>
            <a:br>
              <a:rPr lang="da-DK" dirty="0"/>
            </a:br>
            <a:r>
              <a:rPr lang="da-DK" dirty="0"/>
              <a:t>Sted og dato</a:t>
            </a:r>
          </a:p>
        </p:txBody>
      </p:sp>
    </p:spTree>
    <p:extLst>
      <p:ext uri="{BB962C8B-B14F-4D97-AF65-F5344CB8AC3E}">
        <p14:creationId xmlns:p14="http://schemas.microsoft.com/office/powerpoint/2010/main" val="36793341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små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  <a:ln>
            <a:noFill/>
          </a:ln>
        </p:spPr>
        <p:txBody>
          <a:bodyPr tIns="72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9782174" y="0"/>
            <a:ext cx="2408239" cy="6858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-1" y="5706000"/>
            <a:ext cx="12190413" cy="1152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1541463"/>
            <a:ext cx="7394441" cy="1424390"/>
          </a:xfrm>
        </p:spPr>
        <p:txBody>
          <a:bodyPr>
            <a:spAutoFit/>
          </a:bodyPr>
          <a:lstStyle>
            <a:lvl1pPr>
              <a:lnSpc>
                <a:spcPct val="88000"/>
              </a:lnSpc>
              <a:defRPr sz="52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Titel i op til 2 linjers længde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323829"/>
            <a:ext cx="7351712" cy="1440000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forfatter og evt. afdeling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5" name="Picture 14" descr="Skærmbillede 2016-04-05 kl. 09.35.22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23874" y="6165851"/>
            <a:ext cx="571501" cy="228600"/>
          </a:xfrm>
          <a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13" name="Picture 3" descr="S:\2 Projektarkiv\2483 Planteavlskongres\logoer\2016 plk logo\plantekongres.png">
            <a:extLst>
              <a:ext uri="{FF2B5EF4-FFF2-40B4-BE49-F238E27FC236}">
                <a16:creationId xmlns:a16="http://schemas.microsoft.com/office/drawing/2014/main" id="{1C07F5E4-60ED-474B-92AA-27F382681D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68587" y="6047581"/>
            <a:ext cx="2302666" cy="465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r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C6ECF-3192-DC4B-B1E4-B2022DC1CFC2}" type="datetime1">
              <a:rPr lang="da-DK" noProof="0" smtClean="0"/>
              <a:t>14-03-2019</a:t>
            </a:fld>
            <a:endParaRPr lang="da-DK" noProof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6656-7882-4CEF-9850-9EB873E823C4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37" name="Content Placeholder 6"/>
          <p:cNvSpPr>
            <a:spLocks noGrp="1"/>
          </p:cNvSpPr>
          <p:nvPr>
            <p:ph sz="quarter" idx="22" hasCustomPrompt="1"/>
          </p:nvPr>
        </p:nvSpPr>
        <p:spPr>
          <a:xfrm>
            <a:off x="5334000" y="1549399"/>
            <a:ext cx="4594657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39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542925" y="1549399"/>
            <a:ext cx="4600575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pic>
        <p:nvPicPr>
          <p:cNvPr id="41" name="Picture 40" descr="LF_Logo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grpSp>
        <p:nvGrpSpPr>
          <p:cNvPr id="31" name="Group 30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32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35" name="Group 34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6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7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9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0" name="Rectangle 49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8" name="Rounded Rectangle 47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8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40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5" name="Rectangle 44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6" name="Rounded Rectangle 45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51" name="TextBox 50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53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27" name="Picture 26" descr="Skærmbillede 2016-04-05 kl. 09.35.22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30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26" name="Billede 25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168" y="6165712"/>
            <a:ext cx="572208" cy="228279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(høj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8029403" y="1549399"/>
            <a:ext cx="3600000" cy="4148139"/>
          </a:xfrm>
        </p:spPr>
        <p:txBody>
          <a:bodyPr tIns="2376000"/>
          <a:lstStyle>
            <a:lvl1pPr marL="0" indent="0" algn="ctr">
              <a:buFont typeface="Arial" pitchFamily="34" charset="0"/>
              <a:buNone/>
              <a:defRPr sz="1400" b="0"/>
            </a:lvl1pPr>
          </a:lstStyle>
          <a:p>
            <a:r>
              <a:rPr lang="da-DK" noProof="0" dirty="0"/>
              <a:t>Indsæt billede</a:t>
            </a:r>
          </a:p>
        </p:txBody>
      </p:sp>
      <p:sp>
        <p:nvSpPr>
          <p:cNvPr id="33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542925" y="1549399"/>
            <a:ext cx="7267575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8C22AC67-55FF-1748-A744-68C60D57CAD9}" type="datetime1">
              <a:rPr lang="da-DK" smtClean="0"/>
              <a:t>14-03-2019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35" name="Picture 34" descr="LF_Logo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grpSp>
        <p:nvGrpSpPr>
          <p:cNvPr id="51" name="Group 50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52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53" name="Group 52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54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59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61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62" name="Rectangle 61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60" name="Rounded Rectangle 59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55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56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7" name="Rectangle 56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58" name="Rounded Rectangle 57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63" name="TextBox 62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65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67" name="Picture 2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73064" y="3420158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" name="TextBox 17"/>
          <p:cNvSpPr txBox="1">
            <a:spLocks noChangeArrowheads="1"/>
          </p:cNvSpPr>
          <p:nvPr userDrawn="1"/>
        </p:nvSpPr>
        <p:spPr bwMode="auto">
          <a:xfrm>
            <a:off x="-2679700" y="2607847"/>
            <a:ext cx="25352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</p:txBody>
      </p:sp>
      <p:pic>
        <p:nvPicPr>
          <p:cNvPr id="29" name="Picture 28" descr="Skærmbillede 2016-04-05 kl. 09.35.22.pn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32" name="Text Placeholder 13"/>
          <p:cNvSpPr>
            <a:spLocks noGrp="1"/>
          </p:cNvSpPr>
          <p:nvPr>
            <p:ph type="body" sz="quarter" idx="27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9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28" name="Billede 27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168" y="6165712"/>
            <a:ext cx="572208" cy="228279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(venst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4361828" y="1549399"/>
            <a:ext cx="7267575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29" name="Picture Placeholder 7"/>
          <p:cNvSpPr>
            <a:spLocks noGrp="1"/>
          </p:cNvSpPr>
          <p:nvPr>
            <p:ph type="pic" sz="quarter" idx="25" hasCustomPrompt="1"/>
          </p:nvPr>
        </p:nvSpPr>
        <p:spPr>
          <a:xfrm>
            <a:off x="542925" y="1549399"/>
            <a:ext cx="3600000" cy="4148139"/>
          </a:xfrm>
        </p:spPr>
        <p:txBody>
          <a:bodyPr tIns="2376000"/>
          <a:lstStyle>
            <a:lvl1pPr marL="0" indent="0" algn="ctr">
              <a:buFont typeface="Arial" pitchFamily="34" charset="0"/>
              <a:buNone/>
              <a:defRPr sz="1400" b="0"/>
            </a:lvl1pPr>
          </a:lstStyle>
          <a:p>
            <a:r>
              <a:rPr lang="da-DK" noProof="0" dirty="0"/>
              <a:t>Indsæt billede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22BFC3C4-8975-AE4F-91B9-596060FB9B74}" type="datetime1">
              <a:rPr lang="da-DK" smtClean="0"/>
              <a:t>14-03-2019</a:t>
            </a:fld>
            <a:endParaRPr lang="da-DK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35" name="Picture 34" descr="LF_Logo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grpSp>
        <p:nvGrpSpPr>
          <p:cNvPr id="39" name="Group 38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40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41" name="Group 40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42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7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9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0" name="Rectangle 49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8" name="Rounded Rectangle 47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43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44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5" name="Rectangle 44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6" name="Rounded Rectangle 45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51" name="TextBox 50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53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56" name="Picture 2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73064" y="3420158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TextBox 17"/>
          <p:cNvSpPr txBox="1">
            <a:spLocks noChangeArrowheads="1"/>
          </p:cNvSpPr>
          <p:nvPr userDrawn="1"/>
        </p:nvSpPr>
        <p:spPr bwMode="auto">
          <a:xfrm>
            <a:off x="-2679700" y="2607847"/>
            <a:ext cx="25352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</p:txBody>
      </p:sp>
      <p:pic>
        <p:nvPicPr>
          <p:cNvPr id="30" name="Picture 29" descr="Skærmbillede 2016-04-05 kl. 09.35.22.pn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54" name="Text Placeholder 13"/>
          <p:cNvSpPr>
            <a:spLocks noGrp="1"/>
          </p:cNvSpPr>
          <p:nvPr>
            <p:ph type="body" sz="quarter" idx="28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5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28" name="Billede 27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168" y="6165712"/>
            <a:ext cx="572208" cy="228279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/>
              <a:t>Overskrift i op til 2 linjer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C878D-0872-7E4B-9B68-F89B08C94C40}" type="datetime1">
              <a:rPr lang="da-DK" noProof="0" smtClean="0"/>
              <a:t>14-03-2019</a:t>
            </a:fld>
            <a:endParaRPr lang="da-DK" noProof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6656-7882-4CEF-9850-9EB873E823C4}" type="slidenum">
              <a:rPr lang="da-DK" noProof="0" smtClean="0"/>
              <a:pPr/>
              <a:t>‹nr.›</a:t>
            </a:fld>
            <a:endParaRPr lang="da-DK" noProof="0"/>
          </a:p>
        </p:txBody>
      </p:sp>
      <p:pic>
        <p:nvPicPr>
          <p:cNvPr id="11" name="Picture 10" descr="LF_Logo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sp>
        <p:nvSpPr>
          <p:cNvPr id="30" name="TextBox 29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32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sp>
        <p:nvSpPr>
          <p:cNvPr id="33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pic>
        <p:nvPicPr>
          <p:cNvPr id="15" name="Picture 14" descr="Skærmbillede 2016-04-05 kl. 09.35.22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9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14" name="Billede 1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168" y="6165712"/>
            <a:ext cx="572208" cy="228279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tekstbånd - Hvi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-1" y="2245656"/>
            <a:ext cx="12190413" cy="3460344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2751608"/>
            <a:ext cx="7394441" cy="720197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5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829781"/>
            <a:ext cx="7351712" cy="1440000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forfatter og evt. afdeling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3" name="Picture 12" descr="Skærmbillede 2016-04-05 kl. 09.35.22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23874" y="6165851"/>
            <a:ext cx="571501" cy="228600"/>
          </a:xfrm>
          <a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12" name="Picture 3" descr="S:\2 Projektarkiv\2483 Planteavlskongres\logoer\2016 plk logo\plantekongres.png">
            <a:extLst>
              <a:ext uri="{FF2B5EF4-FFF2-40B4-BE49-F238E27FC236}">
                <a16:creationId xmlns:a16="http://schemas.microsoft.com/office/drawing/2014/main" id="{F8693871-4B0C-4B00-A30B-8DEC4A25F1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68587" y="6047581"/>
            <a:ext cx="2302666" cy="465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9792" y="392885"/>
            <a:ext cx="9385731" cy="71163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a-DK" noProof="0" dirty="0"/>
              <a:t>Overskrift i op til 2 linjer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2925" y="1549399"/>
            <a:ext cx="9372598" cy="41481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Klik for at redigere i master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88600" y="-304374"/>
            <a:ext cx="1012824" cy="14400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900">
                <a:solidFill>
                  <a:srgbClr val="076471"/>
                </a:solidFill>
              </a:defRPr>
            </a:lvl1pPr>
          </a:lstStyle>
          <a:p>
            <a:fld id="{1C94F387-72AF-7F46-9F62-3BEE8B63B887}" type="datetime1">
              <a:rPr lang="da-DK" smtClean="0"/>
              <a:t>14-03-2019</a:t>
            </a:fld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01424" y="-304373"/>
            <a:ext cx="246143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900">
                <a:solidFill>
                  <a:srgbClr val="076471"/>
                </a:solidFill>
              </a:defRPr>
            </a:lvl1pPr>
          </a:lstStyle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51831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33" r:id="rId2"/>
    <p:sldLayoutId id="2147483748" r:id="rId3"/>
    <p:sldLayoutId id="2147483728" r:id="rId4"/>
    <p:sldLayoutId id="2147483734" r:id="rId5"/>
    <p:sldLayoutId id="2147483735" r:id="rId6"/>
    <p:sldLayoutId id="2147483736" r:id="rId7"/>
    <p:sldLayoutId id="2147483737" r:id="rId8"/>
    <p:sldLayoutId id="2147483729" r:id="rId9"/>
    <p:sldLayoutId id="2147483730" r:id="rId10"/>
    <p:sldLayoutId id="2147483741" r:id="rId11"/>
    <p:sldLayoutId id="2147483742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4000"/>
        </a:lnSpc>
        <a:spcBef>
          <a:spcPts val="0"/>
        </a:spcBef>
        <a:spcAft>
          <a:spcPts val="600"/>
        </a:spcAft>
        <a:buFont typeface="Arial"/>
        <a:buChar char="•"/>
        <a:defRPr sz="28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5377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Arial"/>
        <a:buChar char="•"/>
        <a:defRPr sz="2400" b="0" kern="1200">
          <a:solidFill>
            <a:srgbClr val="000000"/>
          </a:solidFill>
          <a:latin typeface="+mn-lt"/>
          <a:ea typeface="+mn-ea"/>
          <a:cs typeface="+mn-cs"/>
        </a:defRPr>
      </a:lvl2pPr>
      <a:lvl3pPr marL="8077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Arial"/>
        <a:buChar char="•"/>
        <a:defRPr sz="2000" b="0" kern="1200">
          <a:solidFill>
            <a:srgbClr val="000000"/>
          </a:solidFill>
          <a:latin typeface="+mn-lt"/>
          <a:ea typeface="+mn-ea"/>
          <a:cs typeface="+mn-cs"/>
        </a:defRPr>
      </a:lvl3pPr>
      <a:lvl4pPr marL="9769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Arial"/>
        <a:buChar char="•"/>
        <a:defRPr sz="20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11389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Arial"/>
        <a:buChar char="•"/>
        <a:defRPr sz="2000" b="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lmeld.dk/Plantekongres2018/eksternt-login.html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ec.europa.eu/agriculture/index_da.htm" TargetMode="Externa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lmeld.dk/Plantekongres2018/eksternt-login.html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dsholder til billede 6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Pladsholder til indhold 2"/>
          <p:cNvSpPr>
            <a:spLocks noGrp="1"/>
          </p:cNvSpPr>
          <p:nvPr>
            <p:ph sz="quarter" idx="24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sz="2000" dirty="0"/>
              <a:t>Hvor ofte lykkedes det dig at så efterafgrøder, som opfylder alle lovkrav?</a:t>
            </a:r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r>
              <a:rPr lang="da-DK" sz="2000" dirty="0"/>
              <a:t>Aldrig</a:t>
            </a:r>
          </a:p>
          <a:p>
            <a:pPr marL="0" indent="0">
              <a:buNone/>
            </a:pPr>
            <a:r>
              <a:rPr lang="da-DK" sz="2000" dirty="0"/>
              <a:t>1 ud af 4 år</a:t>
            </a:r>
          </a:p>
          <a:p>
            <a:pPr marL="0" indent="0">
              <a:buNone/>
            </a:pPr>
            <a:r>
              <a:rPr lang="da-DK" sz="2000" dirty="0"/>
              <a:t>2 ud af 4 år</a:t>
            </a:r>
          </a:p>
          <a:p>
            <a:pPr marL="0" indent="0">
              <a:buNone/>
            </a:pPr>
            <a:r>
              <a:rPr lang="da-DK" sz="2000" dirty="0"/>
              <a:t>3 ud af 4 år</a:t>
            </a:r>
          </a:p>
          <a:p>
            <a:pPr marL="0" indent="0">
              <a:buNone/>
            </a:pPr>
            <a:r>
              <a:rPr lang="da-DK" sz="2000" dirty="0"/>
              <a:t>Altid</a:t>
            </a:r>
          </a:p>
          <a:p>
            <a:pPr marL="0" indent="0">
              <a:buNone/>
            </a:pPr>
            <a:endParaRPr lang="da-DK" sz="2000" u="sng" dirty="0">
              <a:hlinkClick r:id="rId3"/>
            </a:endParaRP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Mobilafstemning på </a:t>
            </a:r>
            <a:r>
              <a:rPr lang="da-DK" dirty="0" err="1"/>
              <a:t>App’en</a:t>
            </a:r>
            <a:r>
              <a:rPr lang="da-DK" dirty="0"/>
              <a:t> CM Events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26155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8783740" y="3986154"/>
            <a:ext cx="265935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000" dirty="0" err="1"/>
              <a:t>Terra</a:t>
            </a:r>
            <a:r>
              <a:rPr lang="da-DK" sz="1000" dirty="0"/>
              <a:t> Gold TG1 indeholder foderært, </a:t>
            </a:r>
            <a:r>
              <a:rPr lang="da-DK" sz="1000" dirty="0" err="1"/>
              <a:t>alexandrinerkløver</a:t>
            </a:r>
            <a:r>
              <a:rPr lang="da-DK" sz="1000" dirty="0"/>
              <a:t>, </a:t>
            </a:r>
            <a:r>
              <a:rPr lang="da-DK" sz="1000" dirty="0" err="1"/>
              <a:t>seradella</a:t>
            </a:r>
            <a:r>
              <a:rPr lang="da-DK" sz="1000" dirty="0"/>
              <a:t>, honningurt, boghvede og sommervikke.</a:t>
            </a: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635" y="1415971"/>
            <a:ext cx="8239991" cy="4736638"/>
          </a:xfrm>
          <a:prstGeom prst="rect">
            <a:avLst/>
          </a:prstGeom>
        </p:spPr>
      </p:pic>
      <p:pic>
        <p:nvPicPr>
          <p:cNvPr id="9" name="Pladsholder til billede 8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55626" y="1292899"/>
            <a:ext cx="3164780" cy="3646651"/>
          </a:xfr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Dækningsgrader i forsøg sået efter høst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0" name="Tekstfelt 9"/>
          <p:cNvSpPr txBox="1"/>
          <p:nvPr/>
        </p:nvSpPr>
        <p:spPr>
          <a:xfrm>
            <a:off x="8655626" y="4952540"/>
            <a:ext cx="3230836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400" dirty="0"/>
              <a:t>Klinte 8. oktober 2017 forsøg 070111717-017, Ringsted. Af Nanna Hellum Kristensen, SEGES.</a:t>
            </a:r>
          </a:p>
        </p:txBody>
      </p:sp>
      <p:sp>
        <p:nvSpPr>
          <p:cNvPr id="14" name="Ellipse 13"/>
          <p:cNvSpPr/>
          <p:nvPr/>
        </p:nvSpPr>
        <p:spPr>
          <a:xfrm>
            <a:off x="4761031" y="2249857"/>
            <a:ext cx="407504" cy="5367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sp>
        <p:nvSpPr>
          <p:cNvPr id="15" name="Ellipse 14"/>
          <p:cNvSpPr/>
          <p:nvPr/>
        </p:nvSpPr>
        <p:spPr>
          <a:xfrm>
            <a:off x="5867228" y="2249857"/>
            <a:ext cx="407504" cy="5367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sp>
        <p:nvSpPr>
          <p:cNvPr id="16" name="Ellipse 15"/>
          <p:cNvSpPr/>
          <p:nvPr/>
        </p:nvSpPr>
        <p:spPr>
          <a:xfrm>
            <a:off x="8111307" y="2579511"/>
            <a:ext cx="407504" cy="5367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sp>
        <p:nvSpPr>
          <p:cNvPr id="12" name="Tekstfelt 11"/>
          <p:cNvSpPr txBox="1"/>
          <p:nvPr/>
        </p:nvSpPr>
        <p:spPr>
          <a:xfrm>
            <a:off x="542925" y="6438948"/>
            <a:ext cx="322027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400" dirty="0"/>
              <a:t>Oversigten 2017 s. 179</a:t>
            </a:r>
          </a:p>
        </p:txBody>
      </p:sp>
    </p:spTree>
    <p:extLst>
      <p:ext uri="{BB962C8B-B14F-4D97-AF65-F5344CB8AC3E}">
        <p14:creationId xmlns:p14="http://schemas.microsoft.com/office/powerpoint/2010/main" val="190215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billede 1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Efterafgrødeblandinger og </a:t>
            </a:r>
            <a:r>
              <a:rPr lang="da-DK" dirty="0" err="1"/>
              <a:t>udsædsmængder</a:t>
            </a:r>
            <a:r>
              <a:rPr lang="da-DK" dirty="0"/>
              <a:t> i demonstrationsforsøg – MFO-blandinger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3" name="Pladsholder til indhold 12"/>
          <p:cNvSpPr>
            <a:spLocks noGrp="1"/>
          </p:cNvSpPr>
          <p:nvPr>
            <p:ph sz="quarter" idx="24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sz="1800" b="1" dirty="0"/>
              <a:t>Tabel. </a:t>
            </a:r>
            <a:r>
              <a:rPr lang="da-DK" sz="1800" dirty="0"/>
              <a:t>Normal </a:t>
            </a:r>
            <a:r>
              <a:rPr lang="da-DK" sz="1800" dirty="0" err="1"/>
              <a:t>udsædsmængde</a:t>
            </a:r>
            <a:r>
              <a:rPr lang="da-DK" sz="1800" dirty="0"/>
              <a:t> svarende til 100% i forsøget, kg pr. ha. og en omtrentlig pris, kr. pr. ha.</a:t>
            </a:r>
          </a:p>
        </p:txBody>
      </p:sp>
      <p:pic>
        <p:nvPicPr>
          <p:cNvPr id="15" name="Billed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" y="2038018"/>
            <a:ext cx="5713210" cy="3659519"/>
          </a:xfrm>
          <a:prstGeom prst="rect">
            <a:avLst/>
          </a:prstGeom>
        </p:spPr>
      </p:pic>
      <p:pic>
        <p:nvPicPr>
          <p:cNvPr id="17" name="Billede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4981" y="2020018"/>
            <a:ext cx="4403008" cy="3685982"/>
          </a:xfrm>
          <a:prstGeom prst="rect">
            <a:avLst/>
          </a:prstGeom>
        </p:spPr>
      </p:pic>
      <p:sp>
        <p:nvSpPr>
          <p:cNvPr id="9" name="Tekstfelt 8"/>
          <p:cNvSpPr txBox="1"/>
          <p:nvPr/>
        </p:nvSpPr>
        <p:spPr>
          <a:xfrm>
            <a:off x="542925" y="6438948"/>
            <a:ext cx="322027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400" dirty="0"/>
              <a:t>Oversigten 2017 s. 176</a:t>
            </a:r>
          </a:p>
        </p:txBody>
      </p:sp>
      <p:cxnSp>
        <p:nvCxnSpPr>
          <p:cNvPr id="7" name="Lige pilforbindelse 6"/>
          <p:cNvCxnSpPr/>
          <p:nvPr/>
        </p:nvCxnSpPr>
        <p:spPr>
          <a:xfrm>
            <a:off x="7553739" y="2564296"/>
            <a:ext cx="0" cy="2565265"/>
          </a:xfrm>
          <a:prstGeom prst="straightConnector1">
            <a:avLst/>
          </a:prstGeom>
          <a:ln>
            <a:solidFill>
              <a:srgbClr val="C00000"/>
            </a:solidFill>
            <a:headEnd w="lg" len="med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Lige pilforbindelse 15"/>
          <p:cNvCxnSpPr/>
          <p:nvPr/>
        </p:nvCxnSpPr>
        <p:spPr>
          <a:xfrm flipH="1">
            <a:off x="7553739" y="5248507"/>
            <a:ext cx="3575178" cy="0"/>
          </a:xfrm>
          <a:prstGeom prst="straightConnector1">
            <a:avLst/>
          </a:prstGeom>
          <a:ln>
            <a:solidFill>
              <a:srgbClr val="C00000"/>
            </a:solidFill>
            <a:headEnd w="lg" len="med"/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599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Dækningsgrad ved forskellige </a:t>
            </a:r>
            <a:r>
              <a:rPr lang="da-DK" dirty="0" err="1"/>
              <a:t>udsædsmængder</a:t>
            </a:r>
            <a:r>
              <a:rPr lang="da-DK" dirty="0"/>
              <a:t> i ren bestand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billede 8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5" name="Pladsholder til indhold 14"/>
          <p:cNvSpPr>
            <a:spLocks noGrp="1"/>
          </p:cNvSpPr>
          <p:nvPr>
            <p:ph sz="quarter" idx="24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8905" y="1562029"/>
            <a:ext cx="2600498" cy="4161971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719" y="1562029"/>
            <a:ext cx="8252468" cy="4161971"/>
          </a:xfrm>
          <a:prstGeom prst="rect">
            <a:avLst/>
          </a:prstGeom>
        </p:spPr>
      </p:pic>
      <p:sp>
        <p:nvSpPr>
          <p:cNvPr id="10" name="Tekstfelt 9"/>
          <p:cNvSpPr txBox="1"/>
          <p:nvPr/>
        </p:nvSpPr>
        <p:spPr>
          <a:xfrm>
            <a:off x="542925" y="6438948"/>
            <a:ext cx="322027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400" dirty="0"/>
              <a:t>Oversigten 2017 s. 176</a:t>
            </a:r>
          </a:p>
        </p:txBody>
      </p:sp>
    </p:spTree>
    <p:extLst>
      <p:ext uri="{BB962C8B-B14F-4D97-AF65-F5344CB8AC3E}">
        <p14:creationId xmlns:p14="http://schemas.microsoft.com/office/powerpoint/2010/main" val="1597280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Dækning og pris på MFO-blandinger</a:t>
            </a:r>
          </a:p>
        </p:txBody>
      </p:sp>
      <p:graphicFrame>
        <p:nvGraphicFramePr>
          <p:cNvPr id="6" name="Pladsholder til indhold 5"/>
          <p:cNvGraphicFramePr>
            <a:graphicFrameLocks noGrp="1"/>
          </p:cNvGraphicFramePr>
          <p:nvPr>
            <p:ph sz="quarter" idx="21"/>
            <p:extLst>
              <p:ext uri="{D42A27DB-BD31-4B8C-83A1-F6EECF244321}">
                <p14:modId xmlns:p14="http://schemas.microsoft.com/office/powerpoint/2010/main" val="4157468682"/>
              </p:ext>
            </p:extLst>
          </p:nvPr>
        </p:nvGraphicFramePr>
        <p:xfrm>
          <a:off x="529791" y="1305759"/>
          <a:ext cx="10930025" cy="4079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8157">
                  <a:extLst>
                    <a:ext uri="{9D8B030D-6E8A-4147-A177-3AD203B41FA5}">
                      <a16:colId xmlns:a16="http://schemas.microsoft.com/office/drawing/2014/main" val="765530912"/>
                    </a:ext>
                  </a:extLst>
                </a:gridCol>
                <a:gridCol w="2464904">
                  <a:extLst>
                    <a:ext uri="{9D8B030D-6E8A-4147-A177-3AD203B41FA5}">
                      <a16:colId xmlns:a16="http://schemas.microsoft.com/office/drawing/2014/main" val="1583887141"/>
                    </a:ext>
                  </a:extLst>
                </a:gridCol>
                <a:gridCol w="1530626">
                  <a:extLst>
                    <a:ext uri="{9D8B030D-6E8A-4147-A177-3AD203B41FA5}">
                      <a16:colId xmlns:a16="http://schemas.microsoft.com/office/drawing/2014/main" val="3156238098"/>
                    </a:ext>
                  </a:extLst>
                </a:gridCol>
                <a:gridCol w="2325757">
                  <a:extLst>
                    <a:ext uri="{9D8B030D-6E8A-4147-A177-3AD203B41FA5}">
                      <a16:colId xmlns:a16="http://schemas.microsoft.com/office/drawing/2014/main" val="3716574858"/>
                    </a:ext>
                  </a:extLst>
                </a:gridCol>
                <a:gridCol w="1570382">
                  <a:extLst>
                    <a:ext uri="{9D8B030D-6E8A-4147-A177-3AD203B41FA5}">
                      <a16:colId xmlns:a16="http://schemas.microsoft.com/office/drawing/2014/main" val="473096"/>
                    </a:ext>
                  </a:extLst>
                </a:gridCol>
                <a:gridCol w="1600199">
                  <a:extLst>
                    <a:ext uri="{9D8B030D-6E8A-4147-A177-3AD203B41FA5}">
                      <a16:colId xmlns:a16="http://schemas.microsoft.com/office/drawing/2014/main" val="4084999184"/>
                    </a:ext>
                  </a:extLst>
                </a:gridCol>
              </a:tblGrid>
              <a:tr h="1062747"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Art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err="1"/>
                        <a:t>Udsædsmængde</a:t>
                      </a:r>
                      <a:endParaRPr lang="da-DK" dirty="0"/>
                    </a:p>
                    <a:p>
                      <a:pPr algn="ctr"/>
                      <a:r>
                        <a:rPr lang="da-DK" dirty="0"/>
                        <a:t> art 1, </a:t>
                      </a:r>
                    </a:p>
                    <a:p>
                      <a:pPr algn="ctr"/>
                      <a:r>
                        <a:rPr lang="da-DK" dirty="0"/>
                        <a:t>kg pr. ha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Art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err="1"/>
                        <a:t>Udsædsmængde</a:t>
                      </a:r>
                      <a:r>
                        <a:rPr lang="da-DK" dirty="0"/>
                        <a:t> art 2,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/>
                        <a:t>kg pr. ha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/>
                        <a:t>Dækning i oktober, pct.</a:t>
                      </a:r>
                    </a:p>
                    <a:p>
                      <a:pPr algn="ctr"/>
                      <a:endParaRPr lang="da-D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Pris, kr. pr. ha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9895345"/>
                  </a:ext>
                </a:extLst>
              </a:tr>
              <a:tr h="4310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/>
                        <a:t>Olieræddike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Rug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117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3376017"/>
                  </a:ext>
                </a:extLst>
              </a:tr>
              <a:tr h="431003">
                <a:tc>
                  <a:txBody>
                    <a:bodyPr/>
                    <a:lstStyle/>
                    <a:p>
                      <a:r>
                        <a:rPr lang="da-DK" dirty="0"/>
                        <a:t>Olieræddike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Vårbyg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113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418210"/>
                  </a:ext>
                </a:extLst>
              </a:tr>
              <a:tr h="431003">
                <a:tc>
                  <a:txBody>
                    <a:bodyPr/>
                    <a:lstStyle/>
                    <a:p>
                      <a:r>
                        <a:rPr lang="da-DK" dirty="0"/>
                        <a:t>Honningurt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Gul Sennep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8327987"/>
                  </a:ext>
                </a:extLst>
              </a:tr>
              <a:tr h="431003">
                <a:tc>
                  <a:txBody>
                    <a:bodyPr/>
                    <a:lstStyle/>
                    <a:p>
                      <a:r>
                        <a:rPr lang="da-DK" dirty="0"/>
                        <a:t>Honningurt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Olieræddike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373850"/>
                  </a:ext>
                </a:extLst>
              </a:tr>
              <a:tr h="431003">
                <a:tc>
                  <a:txBody>
                    <a:bodyPr/>
                    <a:lstStyle/>
                    <a:p>
                      <a:r>
                        <a:rPr lang="da-DK" dirty="0"/>
                        <a:t>Gul Sennep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Olieræddike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104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9488814"/>
                  </a:ext>
                </a:extLst>
              </a:tr>
              <a:tr h="431003">
                <a:tc>
                  <a:txBody>
                    <a:bodyPr/>
                    <a:lstStyle/>
                    <a:p>
                      <a:r>
                        <a:rPr lang="da-DK" dirty="0"/>
                        <a:t>Honningurt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Rug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>
                          <a:solidFill>
                            <a:srgbClr val="FF0000"/>
                          </a:solidFill>
                        </a:rPr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168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0556961"/>
                  </a:ext>
                </a:extLst>
              </a:tr>
              <a:tr h="431003">
                <a:tc>
                  <a:txBody>
                    <a:bodyPr/>
                    <a:lstStyle/>
                    <a:p>
                      <a:r>
                        <a:rPr lang="da-DK" dirty="0"/>
                        <a:t>Honningurt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Vårbyg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>
                          <a:solidFill>
                            <a:srgbClr val="FF0000"/>
                          </a:solidFill>
                        </a:rPr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249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6744018"/>
                  </a:ext>
                </a:extLst>
              </a:tr>
            </a:tbl>
          </a:graphicData>
        </a:graphic>
      </p:graphicFrame>
      <p:sp>
        <p:nvSpPr>
          <p:cNvPr id="4" name="Pladsholder til tekst 3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3994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billede 1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Pladsholder til indhold 2"/>
          <p:cNvSpPr>
            <a:spLocks noGrp="1"/>
          </p:cNvSpPr>
          <p:nvPr>
            <p:ph sz="quarter" idx="24"/>
          </p:nvPr>
        </p:nvSpPr>
        <p:spPr/>
        <p:txBody>
          <a:bodyPr/>
          <a:lstStyle/>
          <a:p>
            <a:r>
              <a:rPr lang="da-DK" dirty="0"/>
              <a:t>Korsblomstrede efterafgrøder er de sikreste i forhold til kontrol.</a:t>
            </a:r>
          </a:p>
          <a:p>
            <a:r>
              <a:rPr lang="da-DK" dirty="0"/>
              <a:t>Sås korn som efterafgrøde sås disse i blanding for at opnå tilstrækkeligt plantedække.</a:t>
            </a:r>
          </a:p>
          <a:p>
            <a:r>
              <a:rPr lang="da-DK" dirty="0"/>
              <a:t>I sædskifter med meget raps, kan sås honningurt og korn.</a:t>
            </a:r>
          </a:p>
          <a:p>
            <a:pPr marL="0" indent="0">
              <a:buNone/>
            </a:pPr>
            <a:r>
              <a:rPr lang="da-DK" dirty="0"/>
              <a:t>Desværre har vi ingen gode alternativer til de korsblomstrede, som er det sikreste valg. 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Forsøgene i 2017 viser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" name="Pladsholder til indhold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51354" y="1558399"/>
            <a:ext cx="2182063" cy="4165601"/>
          </a:xfrm>
          <a:prstGeom prst="rect">
            <a:avLst/>
          </a:prstGeom>
        </p:spPr>
      </p:pic>
      <p:sp>
        <p:nvSpPr>
          <p:cNvPr id="8" name="Tekstfelt 7"/>
          <p:cNvSpPr txBox="1"/>
          <p:nvPr/>
        </p:nvSpPr>
        <p:spPr>
          <a:xfrm>
            <a:off x="8251354" y="5706000"/>
            <a:ext cx="2486659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400" dirty="0"/>
              <a:t>Dronefoto, Af Erik Silkjær Pedersen, Djursland Landboforening.</a:t>
            </a:r>
          </a:p>
        </p:txBody>
      </p:sp>
    </p:spTree>
    <p:extLst>
      <p:ext uri="{BB962C8B-B14F-4D97-AF65-F5344CB8AC3E}">
        <p14:creationId xmlns:p14="http://schemas.microsoft.com/office/powerpoint/2010/main" val="328598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SEGES anbefaling</a:t>
            </a:r>
          </a:p>
        </p:txBody>
      </p:sp>
      <p:graphicFrame>
        <p:nvGraphicFramePr>
          <p:cNvPr id="6" name="Pladsholder til indhold 5"/>
          <p:cNvGraphicFramePr>
            <a:graphicFrameLocks noGrp="1"/>
          </p:cNvGraphicFramePr>
          <p:nvPr>
            <p:ph sz="quarter" idx="21"/>
            <p:extLst>
              <p:ext uri="{D42A27DB-BD31-4B8C-83A1-F6EECF244321}">
                <p14:modId xmlns:p14="http://schemas.microsoft.com/office/powerpoint/2010/main" val="2526637855"/>
              </p:ext>
            </p:extLst>
          </p:nvPr>
        </p:nvGraphicFramePr>
        <p:xfrm>
          <a:off x="1000126" y="1464853"/>
          <a:ext cx="9098031" cy="4354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2677">
                  <a:extLst>
                    <a:ext uri="{9D8B030D-6E8A-4147-A177-3AD203B41FA5}">
                      <a16:colId xmlns:a16="http://schemas.microsoft.com/office/drawing/2014/main" val="2514534327"/>
                    </a:ext>
                  </a:extLst>
                </a:gridCol>
                <a:gridCol w="3032677">
                  <a:extLst>
                    <a:ext uri="{9D8B030D-6E8A-4147-A177-3AD203B41FA5}">
                      <a16:colId xmlns:a16="http://schemas.microsoft.com/office/drawing/2014/main" val="3834139327"/>
                    </a:ext>
                  </a:extLst>
                </a:gridCol>
                <a:gridCol w="3032677">
                  <a:extLst>
                    <a:ext uri="{9D8B030D-6E8A-4147-A177-3AD203B41FA5}">
                      <a16:colId xmlns:a16="http://schemas.microsoft.com/office/drawing/2014/main" val="1904870747"/>
                    </a:ext>
                  </a:extLst>
                </a:gridCol>
              </a:tblGrid>
              <a:tr h="652044"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Sædskifte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Forslag til valg af art på</a:t>
                      </a:r>
                    </a:p>
                    <a:p>
                      <a:pPr algn="ctr" fontAlgn="b"/>
                      <a:r>
                        <a:rPr lang="da-DK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sandjord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Forslag til valg af art på</a:t>
                      </a:r>
                    </a:p>
                    <a:p>
                      <a:pPr algn="ctr" fontAlgn="b"/>
                      <a:r>
                        <a:rPr lang="da-DK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lerjord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48690224"/>
                  </a:ext>
                </a:extLst>
              </a:tr>
              <a:tr h="102441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Uden vinterraps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da-DK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olieræddike + </a:t>
                      </a:r>
                      <a:r>
                        <a:rPr lang="da-DK" sz="1800" b="1" i="0" u="none" strike="noStrike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vinterrug</a:t>
                      </a:r>
                      <a:endParaRPr lang="da-DK" sz="18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"/>
                      <a:endParaRPr lang="da-DK" sz="18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olieræddike + honningurt</a:t>
                      </a:r>
                    </a:p>
                    <a:p>
                      <a:pPr algn="l" fontAlgn="b"/>
                      <a:endParaRPr lang="da-DK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800" b="1" i="0" u="none" strike="noStrike" dirty="0"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</a:rPr>
                        <a:t>gul sennep </a:t>
                      </a:r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 </a:t>
                      </a:r>
                      <a:r>
                        <a:rPr lang="da-DK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vårbyg</a:t>
                      </a:r>
                      <a:endParaRPr lang="da-DK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"/>
                      <a:endParaRPr lang="da-DK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olieræddike + </a:t>
                      </a:r>
                      <a:r>
                        <a:rPr lang="da-DK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vårbyg</a:t>
                      </a:r>
                      <a:endParaRPr lang="da-DK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"/>
                      <a:endParaRPr lang="da-DK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olieræddike + honningurt</a:t>
                      </a:r>
                    </a:p>
                    <a:p>
                      <a:pPr algn="l" fontAlgn="b"/>
                      <a:endParaRPr lang="da-DK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4260913110"/>
                  </a:ext>
                </a:extLst>
              </a:tr>
              <a:tr h="102441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Minimum 4 rapsfrie år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olieræddike + </a:t>
                      </a:r>
                      <a:r>
                        <a:rPr lang="da-DK" sz="1800" b="1" i="0" u="none" strike="noStrike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vinterrug</a:t>
                      </a:r>
                      <a:endParaRPr lang="da-DK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"/>
                      <a:endParaRPr lang="da-DK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olieræddike + honningurt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olieræddike + </a:t>
                      </a:r>
                      <a:r>
                        <a:rPr lang="da-DK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vårbyg</a:t>
                      </a:r>
                    </a:p>
                    <a:p>
                      <a:pPr algn="l" fontAlgn="b"/>
                      <a:endParaRPr lang="da-DK" sz="18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olieræddike + honningurt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064030753"/>
                  </a:ext>
                </a:extLst>
              </a:tr>
              <a:tr h="102441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rapsfrie år eller færre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honningurt + </a:t>
                      </a:r>
                      <a:r>
                        <a:rPr lang="da-DK" sz="1800" b="1" i="0" u="none" strike="noStrike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vinterrug</a:t>
                      </a:r>
                      <a:endParaRPr lang="da-DK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vårbyg + </a:t>
                      </a:r>
                      <a:r>
                        <a:rPr lang="da-DK" sz="1800" b="1" i="0" u="none" strike="noStrike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vinterrug</a:t>
                      </a:r>
                      <a:endParaRPr lang="da-DK" sz="18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honningurt + </a:t>
                      </a:r>
                      <a:r>
                        <a:rPr lang="da-DK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vårbyg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442571254"/>
                  </a:ext>
                </a:extLst>
              </a:tr>
            </a:tbl>
          </a:graphicData>
        </a:graphic>
      </p:graphicFrame>
      <p:sp>
        <p:nvSpPr>
          <p:cNvPr id="4" name="Pladsholder til tekst 3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38071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Tak for opmærksomheden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6" name="Pladsholder til indhold 15"/>
          <p:cNvPicPr>
            <a:picLocks noGrp="1" noChangeAspect="1"/>
          </p:cNvPicPr>
          <p:nvPr>
            <p:ph sz="quarter" idx="2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792" y="1330738"/>
            <a:ext cx="5930643" cy="4447983"/>
          </a:xfrm>
        </p:spPr>
      </p:pic>
      <p:sp>
        <p:nvSpPr>
          <p:cNvPr id="19" name="Tekstfelt 18"/>
          <p:cNvSpPr txBox="1"/>
          <p:nvPr/>
        </p:nvSpPr>
        <p:spPr>
          <a:xfrm>
            <a:off x="6551763" y="5347834"/>
            <a:ext cx="248665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400" dirty="0"/>
              <a:t>Foto, Af Erik Silkjær Pedersen, Djursland Landboforening.</a:t>
            </a:r>
          </a:p>
        </p:txBody>
      </p:sp>
    </p:spTree>
    <p:extLst>
      <p:ext uri="{BB962C8B-B14F-4D97-AF65-F5344CB8AC3E}">
        <p14:creationId xmlns:p14="http://schemas.microsoft.com/office/powerpoint/2010/main" val="3669914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dsholder til billede 10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12A4C9D-9518-494F-A575-5A37E9391CD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E8FD35D-BA99-4733-8134-3BD60562DA9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D215213F-FAC2-4664-A60F-B57E22E9D3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309" y="1197408"/>
            <a:ext cx="7394441" cy="2112501"/>
          </a:xfrm>
        </p:spPr>
        <p:txBody>
          <a:bodyPr/>
          <a:lstStyle/>
          <a:p>
            <a:r>
              <a:rPr lang="da-DK" dirty="0">
                <a:solidFill>
                  <a:schemeClr val="bg1">
                    <a:lumMod val="95000"/>
                  </a:schemeClr>
                </a:solidFill>
              </a:rPr>
              <a:t>Sådan indpasses efterafgrøder i sædskiftet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A6F7CFF5-C58C-4F89-9D51-B83527914D5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da-DK" dirty="0">
                <a:solidFill>
                  <a:schemeClr val="bg1">
                    <a:lumMod val="95000"/>
                  </a:schemeClr>
                </a:solidFill>
              </a:rPr>
              <a:t>Nanna Hellum Kristensen, SEGES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4314E889-D6C2-48A8-9605-61679FD6EB2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F5734FE7-FB28-4802-83E1-FA45573E6E7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9" name="Picture 3" descr="S:\2 Projektarkiv\2483 Planteavlskongres\logoer\2016 plk logo\plantekongres.png">
            <a:extLst>
              <a:ext uri="{FF2B5EF4-FFF2-40B4-BE49-F238E27FC236}">
                <a16:creationId xmlns:a16="http://schemas.microsoft.com/office/drawing/2014/main" id="{4183D870-5C0B-4365-B2FF-C4AD5BA74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68587" y="6047581"/>
            <a:ext cx="2302666" cy="465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lede 9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945" y="4739096"/>
            <a:ext cx="5173214" cy="193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872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6E090A-AB10-4B41-BBDC-F8BB34857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Muligheder for at indpasse efterafgrøder i sædskiftet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1AFDD9D-12B0-4C79-A38F-98D85B46C3F0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29791" y="1549399"/>
            <a:ext cx="9385731" cy="414813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a-DK" dirty="0"/>
              <a:t>Efterafgrøden udlægges i vårsæd og der sås vårsæd efter efterafgrøden.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Efterafgrøden sås før eller efter høst af vintersæd og der sås vårsæd efter efterafgrøden.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Så græs i vintersæden om foråret.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Omlægning fra vintersæd til vårsæd kan være en stor omkostning.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F100A0F-A537-4755-A981-638C7F8167E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6C124D22-1587-45EF-8AB2-5DE4D2DD614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1652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9359" y="392885"/>
            <a:ext cx="9385731" cy="711638"/>
          </a:xfrm>
        </p:spPr>
        <p:txBody>
          <a:bodyPr/>
          <a:lstStyle/>
          <a:p>
            <a:r>
              <a:rPr lang="da-DK" dirty="0"/>
              <a:t>Forskel i dækningsbidrag mellem vintersæd og vårsæd</a:t>
            </a:r>
          </a:p>
        </p:txBody>
      </p:sp>
      <p:graphicFrame>
        <p:nvGraphicFramePr>
          <p:cNvPr id="6" name="Pladsholder til indhold 5"/>
          <p:cNvGraphicFramePr>
            <a:graphicFrameLocks noGrp="1"/>
          </p:cNvGraphicFramePr>
          <p:nvPr>
            <p:ph sz="quarter" idx="21"/>
            <p:extLst>
              <p:ext uri="{D42A27DB-BD31-4B8C-83A1-F6EECF244321}">
                <p14:modId xmlns:p14="http://schemas.microsoft.com/office/powerpoint/2010/main" val="3561467152"/>
              </p:ext>
            </p:extLst>
          </p:nvPr>
        </p:nvGraphicFramePr>
        <p:xfrm>
          <a:off x="529790" y="3647661"/>
          <a:ext cx="10403253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7751">
                  <a:extLst>
                    <a:ext uri="{9D8B030D-6E8A-4147-A177-3AD203B41FA5}">
                      <a16:colId xmlns:a16="http://schemas.microsoft.com/office/drawing/2014/main" val="347829753"/>
                    </a:ext>
                  </a:extLst>
                </a:gridCol>
                <a:gridCol w="3467751">
                  <a:extLst>
                    <a:ext uri="{9D8B030D-6E8A-4147-A177-3AD203B41FA5}">
                      <a16:colId xmlns:a16="http://schemas.microsoft.com/office/drawing/2014/main" val="2451935736"/>
                    </a:ext>
                  </a:extLst>
                </a:gridCol>
                <a:gridCol w="3467751">
                  <a:extLst>
                    <a:ext uri="{9D8B030D-6E8A-4147-A177-3AD203B41FA5}">
                      <a16:colId xmlns:a16="http://schemas.microsoft.com/office/drawing/2014/main" val="3133363022"/>
                    </a:ext>
                  </a:extLst>
                </a:gridCol>
              </a:tblGrid>
              <a:tr h="342761"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dirty="0"/>
                        <a:t>JB 1-3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dirty="0"/>
                        <a:t>JB 5-6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6020191"/>
                  </a:ext>
                </a:extLst>
              </a:tr>
              <a:tr h="606426">
                <a:tc>
                  <a:txBody>
                    <a:bodyPr/>
                    <a:lstStyle/>
                    <a:p>
                      <a:r>
                        <a:rPr lang="da-DK" sz="2000" b="1" dirty="0"/>
                        <a:t>Svinebedrift </a:t>
                      </a:r>
                      <a:r>
                        <a:rPr lang="da-DK" sz="2000" dirty="0"/>
                        <a:t>med 140 kg N fra husdyrgødning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dirty="0"/>
                        <a:t>-100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dirty="0"/>
                        <a:t>-1500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3841826"/>
                  </a:ext>
                </a:extLst>
              </a:tr>
              <a:tr h="342761">
                <a:tc>
                  <a:txBody>
                    <a:bodyPr/>
                    <a:lstStyle/>
                    <a:p>
                      <a:r>
                        <a:rPr lang="da-DK" sz="2000" b="1" dirty="0"/>
                        <a:t>Planteavl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dirty="0"/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dirty="0"/>
                        <a:t>-1000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57980"/>
                  </a:ext>
                </a:extLst>
              </a:tr>
              <a:tr h="606426">
                <a:tc>
                  <a:txBody>
                    <a:bodyPr/>
                    <a:lstStyle/>
                    <a:p>
                      <a:r>
                        <a:rPr lang="da-DK" sz="2000" dirty="0"/>
                        <a:t>Planteavl med vårbyg til </a:t>
                      </a:r>
                      <a:r>
                        <a:rPr lang="da-DK" sz="2000" b="1" dirty="0"/>
                        <a:t>malt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dirty="0"/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411321"/>
                  </a:ext>
                </a:extLst>
              </a:tr>
            </a:tbl>
          </a:graphicData>
        </a:graphic>
      </p:graphicFrame>
      <p:sp>
        <p:nvSpPr>
          <p:cNvPr id="4" name="Pladsholder til tekst 3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Tekstfelt 6"/>
          <p:cNvSpPr txBox="1"/>
          <p:nvPr/>
        </p:nvSpPr>
        <p:spPr>
          <a:xfrm>
            <a:off x="529791" y="1352491"/>
            <a:ext cx="9385299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000" b="1" dirty="0"/>
              <a:t>Forudsætninger for beregning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/>
              <a:t>Dækningsbidrag i kr. pr. ha, efter maskinomkostninger og tørring.</a:t>
            </a:r>
            <a:endParaRPr lang="da-DK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 err="1"/>
              <a:t>Vinterhvede</a:t>
            </a:r>
            <a:r>
              <a:rPr lang="da-DK" sz="2000" dirty="0"/>
              <a:t> efter korn, 110 kr. pr. </a:t>
            </a:r>
            <a:r>
              <a:rPr lang="da-DK" sz="2000" dirty="0" err="1"/>
              <a:t>hkg</a:t>
            </a:r>
            <a:r>
              <a:rPr lang="da-DK" sz="20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/>
              <a:t>Vårbyg til foder 105 kr. pr. </a:t>
            </a:r>
            <a:r>
              <a:rPr lang="da-DK" sz="2000" dirty="0" err="1"/>
              <a:t>hkg</a:t>
            </a:r>
            <a:r>
              <a:rPr lang="da-DK" sz="20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/>
              <a:t>På svinebedriften er den tabte foderværdi indregnet i kornprisen.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/>
              <a:t>Vårbyg til malt 125 kr. pr. </a:t>
            </a:r>
            <a:r>
              <a:rPr lang="da-DK" sz="2000" dirty="0" err="1"/>
              <a:t>hkg</a:t>
            </a:r>
            <a:r>
              <a:rPr lang="da-DK" sz="20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/>
              <a:t>Normudbytter.</a:t>
            </a:r>
          </a:p>
          <a:p>
            <a:endParaRPr lang="da-DK" sz="2000" dirty="0"/>
          </a:p>
          <a:p>
            <a:endParaRPr lang="da-DK" sz="2000" dirty="0"/>
          </a:p>
        </p:txBody>
      </p:sp>
      <p:sp>
        <p:nvSpPr>
          <p:cNvPr id="3" name="Rektangel 2"/>
          <p:cNvSpPr/>
          <p:nvPr/>
        </p:nvSpPr>
        <p:spPr>
          <a:xfrm>
            <a:off x="306425" y="1391154"/>
            <a:ext cx="7819080" cy="2165961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</p:spTree>
    <p:extLst>
      <p:ext uri="{BB962C8B-B14F-4D97-AF65-F5344CB8AC3E}">
        <p14:creationId xmlns:p14="http://schemas.microsoft.com/office/powerpoint/2010/main" val="94835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Vedligeholdelse af en række sædskiftesygdomme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r>
              <a:rPr lang="da-DK" dirty="0"/>
              <a:t>Honningurt, gul sennep og olieræddike kan opformere kransskimmel.</a:t>
            </a:r>
          </a:p>
          <a:p>
            <a:r>
              <a:rPr lang="da-DK" dirty="0"/>
              <a:t>Olieræddike og gul sennep kan angribes af kålbrok.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026" name="Picture 2" descr="https://www.landbrugsinfo.dk/Afrapportering/innovation/2017/Konverterede%20billeder/kaalbrok_pl_17_3152_2439.docx/_w/743881f1a9c95ee47b0b9ade380e56a02a243da7_jp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" y="2862000"/>
            <a:ext cx="3758234" cy="250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ktangel 5"/>
          <p:cNvSpPr/>
          <p:nvPr/>
        </p:nvSpPr>
        <p:spPr>
          <a:xfrm>
            <a:off x="453887" y="5346783"/>
            <a:ext cx="60928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b="1" dirty="0">
                <a:solidFill>
                  <a:srgbClr val="000000"/>
                </a:solidFill>
                <a:latin typeface="Arial" panose="020B0604020202020204" pitchFamily="34" charset="0"/>
              </a:rPr>
              <a:t>Billede</a:t>
            </a:r>
            <a:r>
              <a:rPr lang="da-DK" dirty="0">
                <a:solidFill>
                  <a:srgbClr val="000000"/>
                </a:solidFill>
                <a:latin typeface="Arial" panose="020B0604020202020204" pitchFamily="34" charset="0"/>
              </a:rPr>
              <a:t>. Angreb af kålbrok i olieræddike fotograferet i december 2016, af </a:t>
            </a:r>
            <a:r>
              <a:rPr lang="da-DK" dirty="0"/>
              <a:t>Ghita Cordsen Nielsen.</a:t>
            </a:r>
            <a:r>
              <a:rPr lang="da-DK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42146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dsholder til billede 6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Pladsholder til indhold 2"/>
          <p:cNvSpPr>
            <a:spLocks noGrp="1"/>
          </p:cNvSpPr>
          <p:nvPr>
            <p:ph sz="quarter" idx="24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sz="2000" dirty="0"/>
              <a:t>Hvor ofte lykkedes det dig at så efterafgrøder, som opfylder alle lovkrav?</a:t>
            </a:r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r>
              <a:rPr lang="da-DK" sz="2000" dirty="0"/>
              <a:t>Aldrig</a:t>
            </a:r>
          </a:p>
          <a:p>
            <a:pPr marL="0" indent="0">
              <a:buNone/>
            </a:pPr>
            <a:r>
              <a:rPr lang="da-DK" sz="2000" dirty="0"/>
              <a:t>1 ud af 4 år</a:t>
            </a:r>
          </a:p>
          <a:p>
            <a:pPr marL="0" indent="0">
              <a:buNone/>
            </a:pPr>
            <a:r>
              <a:rPr lang="da-DK" sz="2000" dirty="0"/>
              <a:t>2 ud af 4 år</a:t>
            </a:r>
          </a:p>
          <a:p>
            <a:pPr marL="0" indent="0">
              <a:buNone/>
            </a:pPr>
            <a:r>
              <a:rPr lang="da-DK" sz="2000" dirty="0"/>
              <a:t>3 ud af 4 år</a:t>
            </a:r>
          </a:p>
          <a:p>
            <a:pPr marL="0" indent="0">
              <a:buNone/>
            </a:pPr>
            <a:r>
              <a:rPr lang="da-DK" sz="2000" dirty="0"/>
              <a:t>Altid</a:t>
            </a:r>
          </a:p>
          <a:p>
            <a:pPr marL="0" indent="0">
              <a:buNone/>
            </a:pPr>
            <a:endParaRPr lang="da-DK" sz="2000" u="sng" dirty="0">
              <a:hlinkClick r:id="rId3"/>
            </a:endParaRPr>
          </a:p>
          <a:p>
            <a:pPr marL="0" indent="0">
              <a:buNone/>
            </a:pPr>
            <a:r>
              <a:rPr lang="da-DK" sz="2000" u="sng" dirty="0">
                <a:hlinkClick r:id="rId3"/>
              </a:rPr>
              <a:t>http://www.tilmeld.dk/Plantekongres2018/eksternt-login.html</a:t>
            </a:r>
            <a:r>
              <a:rPr lang="da-DK" sz="2000" dirty="0"/>
              <a:t> </a:t>
            </a:r>
          </a:p>
          <a:p>
            <a:pPr marL="0" indent="0">
              <a:buNone/>
            </a:pPr>
            <a:r>
              <a:rPr lang="da-DK" sz="2000" dirty="0"/>
              <a:t>Bruger: Nanna</a:t>
            </a:r>
          </a:p>
          <a:p>
            <a:pPr marL="0" indent="0">
              <a:buNone/>
            </a:pPr>
            <a:r>
              <a:rPr lang="da-DK" sz="2000" dirty="0"/>
              <a:t>Password: Session4-2_PLK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Mobilafstemning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555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Indhold i indlæg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r>
              <a:rPr lang="da-DK" dirty="0"/>
              <a:t>Forsøgsserie med afprøvning af alternative arter til de korsblomstrede.</a:t>
            </a:r>
          </a:p>
          <a:p>
            <a:pPr lvl="1"/>
            <a:r>
              <a:rPr lang="da-DK" dirty="0"/>
              <a:t>Lignende forsøg på Foulum, Aarhus Universitet.</a:t>
            </a:r>
          </a:p>
          <a:p>
            <a:r>
              <a:rPr lang="da-DK" dirty="0"/>
              <a:t>Forsøgsserie med dækningsgrader af forskellige arter og artsblandinger i differentierede </a:t>
            </a:r>
            <a:r>
              <a:rPr lang="da-DK" dirty="0" err="1"/>
              <a:t>udsædsmængder</a:t>
            </a:r>
            <a:r>
              <a:rPr lang="da-DK" dirty="0"/>
              <a:t>.</a:t>
            </a:r>
          </a:p>
          <a:p>
            <a:r>
              <a:rPr lang="da-DK" dirty="0"/>
              <a:t>Opfølgning og anbefaling.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9940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sz="quarter" idx="24"/>
          </p:nvPr>
        </p:nvSpPr>
        <p:spPr>
          <a:xfrm>
            <a:off x="542925" y="1549399"/>
            <a:ext cx="7438197" cy="4148139"/>
          </a:xfrm>
        </p:spPr>
        <p:txBody>
          <a:bodyPr/>
          <a:lstStyle/>
          <a:p>
            <a:r>
              <a:rPr lang="da-DK" dirty="0"/>
              <a:t>Afprøvning af alternative arter til de korsblomstrede.</a:t>
            </a:r>
          </a:p>
          <a:p>
            <a:r>
              <a:rPr lang="da-DK" dirty="0"/>
              <a:t>17 forsøg, sået før og efter høst</a:t>
            </a:r>
          </a:p>
          <a:p>
            <a:r>
              <a:rPr lang="da-DK" dirty="0"/>
              <a:t>13 arter blev afprøvet.</a:t>
            </a:r>
          </a:p>
          <a:p>
            <a:r>
              <a:rPr lang="da-DK" dirty="0"/>
              <a:t>Bedømmelser af plantedækket (pct. af jordens overflade dækket)</a:t>
            </a:r>
          </a:p>
          <a:p>
            <a:r>
              <a:rPr lang="da-DK" dirty="0"/>
              <a:t>Belyser dækningsgrader ift. lovgivningskrav.</a:t>
            </a:r>
          </a:p>
          <a:p>
            <a:r>
              <a:rPr lang="da-DK" dirty="0"/>
              <a:t>Dækningsgraden afspejler ikke nødvendigvis kvælstofoptaget.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Alternative efterafgrøder til korsblomstrede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" name="Pladsholder til billede 6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7425" y="1549398"/>
            <a:ext cx="3211232" cy="417460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Tekstfelt 1"/>
          <p:cNvSpPr txBox="1"/>
          <p:nvPr/>
        </p:nvSpPr>
        <p:spPr>
          <a:xfrm>
            <a:off x="542925" y="6438948"/>
            <a:ext cx="322027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400" dirty="0"/>
              <a:t>Oversigten 2017 s. 179</a:t>
            </a:r>
          </a:p>
        </p:txBody>
      </p:sp>
      <p:pic>
        <p:nvPicPr>
          <p:cNvPr id="8" name="Picture 2" descr="https://www.landbrugsinfo.dk/Planteavl/2_kroner_til_udvikling/PublishingImages/Logo_udviklingspulje_plantesektor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81930" y="126473"/>
            <a:ext cx="2440126" cy="80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023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Alternative efterafgrøder til korsblomstrede sået før høst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0" name="Pladsholder til indhold 9"/>
          <p:cNvSpPr>
            <a:spLocks noGrp="1"/>
          </p:cNvSpPr>
          <p:nvPr>
            <p:ph sz="quarter" idx="24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2" name="Billed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792" y="1278371"/>
            <a:ext cx="7782935" cy="4805856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8234418" y="3919460"/>
            <a:ext cx="265935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000" dirty="0" err="1"/>
              <a:t>Terra</a:t>
            </a:r>
            <a:r>
              <a:rPr lang="da-DK" sz="1000" dirty="0"/>
              <a:t> Gold TG1 indeholder foderært, </a:t>
            </a:r>
            <a:r>
              <a:rPr lang="da-DK" sz="1000" dirty="0" err="1"/>
              <a:t>alexandrinerkløver</a:t>
            </a:r>
            <a:r>
              <a:rPr lang="da-DK" sz="1000" dirty="0"/>
              <a:t>, </a:t>
            </a:r>
            <a:r>
              <a:rPr lang="da-DK" sz="1000" dirty="0" err="1"/>
              <a:t>seradella</a:t>
            </a:r>
            <a:r>
              <a:rPr lang="da-DK" sz="1000" dirty="0"/>
              <a:t>, honningurt, boghvede og sommervikke.</a:t>
            </a:r>
          </a:p>
        </p:txBody>
      </p:sp>
      <p:sp>
        <p:nvSpPr>
          <p:cNvPr id="9" name="Tekstfelt 8"/>
          <p:cNvSpPr txBox="1"/>
          <p:nvPr/>
        </p:nvSpPr>
        <p:spPr>
          <a:xfrm>
            <a:off x="529792" y="6437339"/>
            <a:ext cx="322027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400" dirty="0"/>
              <a:t>Oversigten 2017 s. 179</a:t>
            </a:r>
          </a:p>
        </p:txBody>
      </p:sp>
    </p:spTree>
    <p:extLst>
      <p:ext uri="{BB962C8B-B14F-4D97-AF65-F5344CB8AC3E}">
        <p14:creationId xmlns:p14="http://schemas.microsoft.com/office/powerpoint/2010/main" val="1706631563"/>
      </p:ext>
    </p:extLst>
  </p:cSld>
  <p:clrMapOvr>
    <a:masterClrMapping/>
  </p:clrMapOvr>
</p:sld>
</file>

<file path=ppt/theme/theme1.xml><?xml version="1.0" encoding="utf-8"?>
<a:theme xmlns:a="http://schemas.openxmlformats.org/drawingml/2006/main" name="LF PPT - SEGES">
  <a:themeElements>
    <a:clrScheme name="Landbrug &amp; Fødevarer">
      <a:dk1>
        <a:srgbClr val="000000"/>
      </a:dk1>
      <a:lt1>
        <a:sysClr val="window" lastClr="FFFFFF"/>
      </a:lt1>
      <a:dk2>
        <a:srgbClr val="09562C"/>
      </a:dk2>
      <a:lt2>
        <a:srgbClr val="FFFFFF"/>
      </a:lt2>
      <a:accent1>
        <a:srgbClr val="BF9C81"/>
      </a:accent1>
      <a:accent2>
        <a:srgbClr val="076471"/>
      </a:accent2>
      <a:accent3>
        <a:srgbClr val="C8C7B2"/>
      </a:accent3>
      <a:accent4>
        <a:srgbClr val="9DDCF9"/>
      </a:accent4>
      <a:accent5>
        <a:srgbClr val="000000"/>
      </a:accent5>
      <a:accent6>
        <a:srgbClr val="FFD800"/>
      </a:accent6>
      <a:hlink>
        <a:srgbClr val="076471"/>
      </a:hlink>
      <a:folHlink>
        <a:srgbClr val="09562C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F PPT - Noget at leve af. Noget at leve for." id="{EE08C9D0-4B43-D145-8330-350B98634C70}" vid="{BA2C3FED-9AE9-2644-9B4E-02855FCF0C3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ynamicPublishingContent11 xmlns="http://schemas.microsoft.com/sharepoint/v3" xsi:nil="true"/>
    <DynamicPublishingContent14 xmlns="http://schemas.microsoft.com/sharepoint/v3" xsi:nil="true"/>
    <PublishingRollupImage xmlns="http://schemas.microsoft.com/sharepoint/v3" xsi:nil="true"/>
    <Revisionsdato xmlns="5aa14257-579e-4a1f-bbbb-3c8dd7393476">2017-11-20T08:00:00+00:00</Revisionsdato>
    <DynamicPublishingContent5 xmlns="http://schemas.microsoft.com/sharepoint/v3" xsi:nil="true"/>
    <DynamicPublishingContent12 xmlns="http://schemas.microsoft.com/sharepoint/v3" xsi:nil="true"/>
    <PublishingContactEmail xmlns="http://schemas.microsoft.com/sharepoint/v3" xsi:nil="true"/>
    <HeaderStyleDefinitions xmlns="http://schemas.microsoft.com/sharepoint/v3" xsi:nil="true"/>
    <DynamicPublishingContent4 xmlns="http://schemas.microsoft.com/sharepoint/v3" xsi:nil="true"/>
    <Skribenter xmlns="5aa14257-579e-4a1f-bbbb-3c8dd7393476">
      <UserInfo>
        <DisplayName/>
        <AccountId xsi:nil="true"/>
        <AccountType/>
      </UserInfo>
    </Skribenter>
    <PublishingVariationRelationshipLinkFieldID xmlns="http://schemas.microsoft.com/sharepoint/v3">
      <Url xsi:nil="true"/>
      <Description xsi:nil="true"/>
    </PublishingVariationRelationshipLinkFieldID>
    <PublishingPageContent xmlns="http://schemas.microsoft.com/sharepoint/v3" xsi:nil="true"/>
    <DynamicPublishingContent7 xmlns="http://schemas.microsoft.com/sharepoint/v3" xsi:nil="true"/>
    <DynamicPublishingContent6 xmlns="http://schemas.microsoft.com/sharepoint/v3" xsi:nil="true"/>
    <Bekraeftelsesdato xmlns="5aa14257-579e-4a1f-bbbb-3c8dd7393476">2017-11-20T08:00:00+00:00</Bekraeftelsesdato>
    <DynamicPublishingContent1 xmlns="http://schemas.microsoft.com/sharepoint/v3" xsi:nil="true"/>
    <DynamicPublishingContent13 xmlns="http://schemas.microsoft.com/sharepoint/v3" xsi:nil="true"/>
    <PublishingVariationGroupID xmlns="http://schemas.microsoft.com/sharepoint/v3" xsi:nil="true"/>
    <ArticleStartDate xmlns="http://schemas.microsoft.com/sharepoint/v3">2017-11-19T23:00:00+00:00</ArticleStartDate>
    <Listekode xmlns="5aa14257-579e-4a1f-bbbb-3c8dd7393476">PLK2018</Listekode>
    <DynamicPublishingContent0 xmlns="http://schemas.microsoft.com/sharepoint/v3" xsi:nil="true"/>
    <ArticleByLine xmlns="http://schemas.microsoft.com/sharepoint/v3" xsi:nil="true"/>
    <PublishingImageCaption xmlns="http://schemas.microsoft.com/sharepoint/v3" xsi:nil="true"/>
    <Forfattere xmlns="5aa14257-579e-4a1f-bbbb-3c8dd7393476">
      <UserInfo>
        <DisplayName>i:0e.t|dlbr idp|001nhkr@prod.dli</DisplayName>
        <AccountId>51200</AccountId>
        <AccountType/>
      </UserInfo>
    </Forfattere>
    <DynamicPublishingContent3 xmlns="http://schemas.microsoft.com/sharepoint/v3" xsi:nil="true"/>
    <Sorteringsorden xmlns="5aa14257-579e-4a1f-bbbb-3c8dd7393476" xsi:nil="true"/>
    <Audience xmlns="http://schemas.microsoft.com/sharepoint/v3" xsi:nil="true"/>
    <PublishingPageImage xmlns="http://schemas.microsoft.com/sharepoint/v3" xsi:nil="true"/>
    <DynamicPublishingContent2 xmlns="http://schemas.microsoft.com/sharepoint/v3" xsi:nil="true"/>
    <SummaryLinks xmlns="http://schemas.microsoft.com/sharepoint/v3">&lt;div title="_schemaversion" id="_3"&gt;
  &lt;div title="_view"&gt;
    &lt;span title="_columns"&gt;1&lt;/span&gt;
    &lt;span title="_linkstyle"&gt;&lt;/span&gt;
    &lt;span title="_groupstyle"&gt;&lt;/span&gt;
  &lt;/div&gt;
&lt;/div&gt;</SummaryLinks>
    <PublishingExpirationDate xmlns="http://schemas.microsoft.com/sharepoint/v3" xsi:nil="true"/>
    <PublishingContactPicture xmlns="http://schemas.microsoft.com/sharepoint/v3">
      <Url xsi:nil="true"/>
      <Description xsi:nil="true"/>
    </PublishingContactPicture>
    <Informationsserie xmlns="5aa14257-579e-4a1f-bbbb-3c8dd7393476" xsi:nil="true"/>
    <PublishingStartDate xmlns="http://schemas.microsoft.com/sharepoint/v3" xsi:nil="true"/>
    <Kontaktpersoner xmlns="5aa14257-579e-4a1f-bbbb-3c8dd7393476">
      <UserInfo>
        <DisplayName/>
        <AccountId xsi:nil="true"/>
        <AccountType/>
      </UserInfo>
    </Kontaktpersoner>
    <DynamicPublishingContent9 xmlns="http://schemas.microsoft.com/sharepoint/v3" xsi:nil="true"/>
    <DynamicPublishingContent10 xmlns="http://schemas.microsoft.com/sharepoint/v3" xsi:nil="true"/>
    <PublishingContact xmlns="http://schemas.microsoft.com/sharepoint/v3">
      <UserInfo>
        <DisplayName/>
        <AccountId xsi:nil="true"/>
        <AccountType/>
      </UserInfo>
    </PublishingContact>
    <PublishingContactName xmlns="http://schemas.microsoft.com/sharepoint/v3" xsi:nil="true"/>
    <Noegleord xmlns="5aa14257-579e-4a1f-bbbb-3c8dd7393476" xsi:nil="true"/>
    <DynamicPublishingContent8 xmlns="http://schemas.microsoft.com/sharepoint/v3" xsi:nil="true"/>
    <TaxCatchAll xmlns="303eeafb-7dff-46db-9396-e9c651f530ea"/>
    <Comments xmlns="http://schemas.microsoft.com/sharepoint/v3">Efterafgrøder i sædskiftet. Indlæg på plantekongres 2018.</Comments>
    <Nummer xmlns="5aa14257-579e-4a1f-bbbb-3c8dd7393476" xsi:nil="true"/>
    <_dlc_DocId xmlns="303eeafb-7dff-46db-9396-e9c651f530ea">LBINFO-1539357876-3956</_dlc_DocId>
    <_dlc_DocIdUrl xmlns="303eeafb-7dff-46db-9396-e9c651f530ea">
      <Url>https://sp.landbrugsinfo.dk/Afrapportering/innovation/2017/_layouts/DocIdRedir.aspx?ID=LBINFO-1539357876-3956</Url>
      <Description>LBINFO-1539357876-3956</Description>
    </_dlc_DocIdUrl>
    <WebInfoSubjects xmlns="fc0fdba4-151c-4e55-9dcc-4c0be9bb72c9">21;#Miljø;#14;#Planteavl</WebInfoSubjects>
    <EnclosureFor xmlns="fc0fdba4-151c-4e55-9dcc-4c0be9bb72c9">
      <Url xsi:nil="true"/>
      <Description xsi:nil="true"/>
    </EnclosureFor>
    <Ansvarligafdeling xmlns="fc0fdba4-151c-4e55-9dcc-4c0be9bb72c9">33</Ansvarligafdeling>
    <Arkiveringsdato xmlns="fc0fdba4-151c-4e55-9dcc-4c0be9bb72c9">2099-12-31T23:00:00+00:00</Arkiveringsdato>
    <HideInRollups xmlns="fc0fdba4-151c-4e55-9dcc-4c0be9bb72c9">false</HideInRollups>
    <NetSkabelonValue xmlns="fc0fdba4-151c-4e55-9dcc-4c0be9bb72c9" xsi:nil="true"/>
    <PermalinkID xmlns="fc0fdba4-151c-4e55-9dcc-4c0be9bb72c9">1cecfb39-1eca-4f1d-b75e-34aa036364cb</PermalinkID>
    <ProjectID xmlns="fc0fdba4-151c-4e55-9dcc-4c0be9bb72c9">X218X</ProjectID>
    <Projekter xmlns="fc0fdba4-151c-4e55-9dcc-4c0be9bb72c9" xsi:nil="true"/>
    <TaksonomiTaxHTField0 xmlns="fc0fdba4-151c-4e55-9dcc-4c0be9bb72c9">
      <Terms xmlns="http://schemas.microsoft.com/office/infopath/2007/PartnerControls"/>
    </TaksonomiTaxHTField0>
    <Afrapportering xmlns="fc0fdba4-151c-4e55-9dcc-4c0be9bb72c9">218;#Optimering af gødningsstrategier med handels- og husdyrgødning</Afrapportering>
    <IsHiddenFromRollup xmlns="fc0fdba4-151c-4e55-9dcc-4c0be9bb72c9">0</IsHiddenFromRollup>
    <HitCount xmlns="fc0fdba4-151c-4e55-9dcc-4c0be9bb72c9">0</HitCount>
    <WebInfoMultiSelect xmlns="fc0fdba4-151c-4e55-9dcc-4c0be9bb72c9" xsi:nil="true"/>
    <Afsender xmlns="fc0fdba4-151c-4e55-9dcc-4c0be9bb72c9">2</Afsender>
    <FinanceYear xmlns="fc0fdba4-151c-4e55-9dcc-4c0be9bb72c9" xsi:nil="true"/>
    <GammelURL xmlns="fc0fdba4-151c-4e55-9dcc-4c0be9bb72c9" xsi:nil="true"/>
    <Bevillingsgivere xmlns="fc0fdba4-151c-4e55-9dcc-4c0be9bb72c9" xsi:nil="true"/>
    <WebInfoLawCodes xmlns="fc0fdba4-151c-4e55-9dcc-4c0be9bb72c9" xsi:nil="true"/>
    <Rettighedsgruppe xmlns="fc0fdba4-151c-4e55-9dcc-4c0be9bb72c9">1</Rettighedsgruppe>
    <Ingen_x0020_besked_x0020_ved_x0020_arkivering xmlns="fc0fdba4-151c-4e55-9dcc-4c0be9bb72c9">true</Ingen_x0020_besked_x0020_ved_x0020_arkivering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Landbrugsinfo Binær Fil" ma:contentTypeID="0x010100C568DB52D9D0A14D9B2FDCC96666E9F2007948130EC3DB064584E219954237AF3900242457EFB8B24247815D688C526CD44D00C26A9DBCB02B5C4DA1F017B836C045C00060750ADE2E6249BABB5C6118FC133DE800AF2E6DC7107240CAAE62CB7A7C0C310000C08B0B6DC7CD174ABE54AD11FA567CFF" ma:contentTypeVersion="97" ma:contentTypeDescription="Contenttype til binære filer der bliver publiceret på Landbrugsinfo" ma:contentTypeScope="" ma:versionID="4318353a3d272137596202fa281f41f3">
  <xsd:schema xmlns:xsd="http://www.w3.org/2001/XMLSchema" xmlns:xs="http://www.w3.org/2001/XMLSchema" xmlns:p="http://schemas.microsoft.com/office/2006/metadata/properties" xmlns:ns1="http://schemas.microsoft.com/sharepoint/v3" xmlns:ns2="fc0fdba4-151c-4e55-9dcc-4c0be9bb72c9" xmlns:ns3="5aa14257-579e-4a1f-bbbb-3c8dd7393476" xmlns:ns4="303eeafb-7dff-46db-9396-e9c651f530ea" targetNamespace="http://schemas.microsoft.com/office/2006/metadata/properties" ma:root="true" ma:fieldsID="0dfd5e4152482c42fad8999378eaac3a" ns1:_="" ns2:_="" ns3:_="" ns4:_="">
    <xsd:import namespace="http://schemas.microsoft.com/sharepoint/v3"/>
    <xsd:import namespace="fc0fdba4-151c-4e55-9dcc-4c0be9bb72c9"/>
    <xsd:import namespace="5aa14257-579e-4a1f-bbbb-3c8dd7393476"/>
    <xsd:import namespace="303eeafb-7dff-46db-9396-e9c651f530ea"/>
    <xsd:element name="properties">
      <xsd:complexType>
        <xsd:sequence>
          <xsd:element name="documentManagement">
            <xsd:complexType>
              <xsd:all>
                <xsd:element ref="ns1:Comments"/>
                <xsd:element ref="ns1:PublishingStartDate" minOccurs="0"/>
                <xsd:element ref="ns1:PublishingExpirationDate" minOccurs="0"/>
                <xsd:element ref="ns1:PublishingContact" minOccurs="0"/>
                <xsd:element ref="ns1:PublishingContactEmail" minOccurs="0"/>
                <xsd:element ref="ns1:PublishingContactName" minOccurs="0"/>
                <xsd:element ref="ns1:PublishingContactPicture" minOccurs="0"/>
                <xsd:element ref="ns1:PublishingPageLayout" minOccurs="0"/>
                <xsd:element ref="ns1:PublishingVariationGroupID" minOccurs="0"/>
                <xsd:element ref="ns1:PublishingVariationRelationshipLinkFieldID" minOccurs="0"/>
                <xsd:element ref="ns1:PublishingRollupImage" minOccurs="0"/>
                <xsd:element ref="ns1:Audience" minOccurs="0"/>
                <xsd:element ref="ns1:PublishingPageImage" minOccurs="0"/>
                <xsd:element ref="ns1:PublishingPageContent" minOccurs="0"/>
                <xsd:element ref="ns1:SummaryLinks" minOccurs="0"/>
                <xsd:element ref="ns1:ArticleByLine" minOccurs="0"/>
                <xsd:element ref="ns1:ArticleStartDate" minOccurs="0"/>
                <xsd:element ref="ns1:PublishingImageCaption" minOccurs="0"/>
                <xsd:element ref="ns1:HeaderStyleDefinitions" minOccurs="0"/>
                <xsd:element ref="ns2:Ansvarligafdeling" minOccurs="0"/>
                <xsd:element ref="ns3:Forfattere" minOccurs="0"/>
                <xsd:element ref="ns2:Rettighedsgruppe"/>
                <xsd:element ref="ns3:Listekode" minOccurs="0"/>
                <xsd:element ref="ns3:Nummer" minOccurs="0"/>
                <xsd:element ref="ns3:Noegleord" minOccurs="0"/>
                <xsd:element ref="ns3:Informationsserie" minOccurs="0"/>
                <xsd:element ref="ns3:Bekraeftelsesdato" minOccurs="0"/>
                <xsd:element ref="ns3:Revisionsdato" minOccurs="0"/>
                <xsd:element ref="ns2:Afsender" minOccurs="0"/>
                <xsd:element ref="ns2:Arkiveringsdato"/>
                <xsd:element ref="ns2:Ingen_x0020_besked_x0020_ved_x0020_arkivering" minOccurs="0"/>
                <xsd:element ref="ns2:HideInRollups" minOccurs="0"/>
                <xsd:element ref="ns2:IsHiddenFromRollup" minOccurs="0"/>
                <xsd:element ref="ns1:DynamicPublishingContent0" minOccurs="0"/>
                <xsd:element ref="ns1:DynamicPublishingContent1" minOccurs="0"/>
                <xsd:element ref="ns1:DynamicPublishingContent2" minOccurs="0"/>
                <xsd:element ref="ns1:DynamicPublishingContent3" minOccurs="0"/>
                <xsd:element ref="ns1:DynamicPublishingContent4" minOccurs="0"/>
                <xsd:element ref="ns1:DynamicPublishingContent5" minOccurs="0"/>
                <xsd:element ref="ns3:Sorteringsorden" minOccurs="0"/>
                <xsd:element ref="ns2:EnclosureFor" minOccurs="0"/>
                <xsd:element ref="ns2:GammelURL" minOccurs="0"/>
                <xsd:element ref="ns2:NetSkabelonValue" minOccurs="0"/>
                <xsd:element ref="ns2:Projekter" minOccurs="0"/>
                <xsd:element ref="ns2:WebInfoSubjects" minOccurs="0"/>
                <xsd:element ref="ns2:HitCount" minOccurs="0"/>
                <xsd:element ref="ns2:PermalinkID" minOccurs="0"/>
                <xsd:element ref="ns2:WebInfoMultiSelect" minOccurs="0"/>
                <xsd:element ref="ns4:_dlc_DocId" minOccurs="0"/>
                <xsd:element ref="ns4:_dlc_DocIdUrl" minOccurs="0"/>
                <xsd:element ref="ns4:_dlc_DocIdPersistId" minOccurs="0"/>
                <xsd:element ref="ns1:DynamicPublishingContent6" minOccurs="0"/>
                <xsd:element ref="ns1:DynamicPublishingContent7" minOccurs="0"/>
                <xsd:element ref="ns1:DynamicPublishingContent8" minOccurs="0"/>
                <xsd:element ref="ns1:DynamicPublishingContent9" minOccurs="0"/>
                <xsd:element ref="ns1:DynamicPublishingContent10" minOccurs="0"/>
                <xsd:element ref="ns1:DynamicPublishingContent11" minOccurs="0"/>
                <xsd:element ref="ns1:DynamicPublishingContent12" minOccurs="0"/>
                <xsd:element ref="ns1:DynamicPublishingContent13" minOccurs="0"/>
                <xsd:element ref="ns1:DynamicPublishingContent14" minOccurs="0"/>
                <xsd:element ref="ns2:TaksonomiTaxHTField0" minOccurs="0"/>
                <xsd:element ref="ns4:TaxCatchAll" minOccurs="0"/>
                <xsd:element ref="ns4:TaxCatchAllLabel" minOccurs="0"/>
                <xsd:element ref="ns2:Bevillingsgivere" minOccurs="0"/>
                <xsd:element ref="ns2:FinanceYear" minOccurs="0"/>
                <xsd:element ref="ns2:WebInfoLawCodes" minOccurs="0"/>
                <xsd:element ref="ns2:Afrapportering" minOccurs="0"/>
                <xsd:element ref="ns3:Kontaktpersoner" minOccurs="0"/>
                <xsd:element ref="ns3:Skribenter" minOccurs="0"/>
                <xsd:element ref="ns2:Projec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Comments" ma:index="8" ma:displayName="Beskrivelse" ma:internalName="Comments">
      <xsd:simpleType>
        <xsd:restriction base="dms:Note">
          <xsd:maxLength value="255"/>
        </xsd:restriction>
      </xsd:simpleType>
    </xsd:element>
    <xsd:element name="PublishingStartDate" ma:index="9" nillable="true" ma:displayName="Startdato for planlægning" ma:internalName="PublishingStartDate">
      <xsd:simpleType>
        <xsd:restriction base="dms:Unknown"/>
      </xsd:simpleType>
    </xsd:element>
    <xsd:element name="PublishingExpirationDate" ma:index="10" nillable="true" ma:displayName="Slutdato for planlægning" ma:internalName="PublishingExpirationDate">
      <xsd:simpleType>
        <xsd:restriction base="dms:Unknown"/>
      </xsd:simpleType>
    </xsd:element>
    <xsd:element name="PublishingContact" ma:index="11" nillable="true" ma:displayName="Kontaktperson" ma:list="UserInfo" ma:internalName="PublishingContact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ublishingContactEmail" ma:index="12" nillable="true" ma:displayName="E-mail-adresse på kontaktperson" ma:internalName="PublishingContactEmail">
      <xsd:simpleType>
        <xsd:restriction base="dms:Text">
          <xsd:maxLength value="255"/>
        </xsd:restriction>
      </xsd:simpleType>
    </xsd:element>
    <xsd:element name="PublishingContactName" ma:index="13" nillable="true" ma:displayName="Navn på kontaktperson" ma:internalName="PublishingContactName">
      <xsd:simpleType>
        <xsd:restriction base="dms:Text">
          <xsd:maxLength value="255"/>
        </xsd:restriction>
      </xsd:simpleType>
    </xsd:element>
    <xsd:element name="PublishingContactPicture" ma:index="14" nillable="true" ma:displayName="Billede af kontaktperson" ma:format="Image" ma:internalName="PublishingContactPictur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PageLayout" ma:index="15" nillable="true" ma:displayName="Sidelayout" ma:internalName="PublishingPageLayout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VariationGroupID" ma:index="16" nillable="true" ma:displayName="Variationsgruppe-id" ma:hidden="true" ma:internalName="PublishingVariationGroupID">
      <xsd:simpleType>
        <xsd:restriction base="dms:Text">
          <xsd:maxLength value="255"/>
        </xsd:restriction>
      </xsd:simpleType>
    </xsd:element>
    <xsd:element name="PublishingVariationRelationshipLinkFieldID" ma:index="17" nillable="true" ma:displayName="Relationshyperlink for variation" ma:hidden="true" ma:internalName="PublishingVariationRelationshipLinkFieldID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RollupImage" ma:index="18" nillable="true" ma:displayName="Opløftningsbillede" ma:internalName="PublishingRollupImage">
      <xsd:simpleType>
        <xsd:restriction base="dms:Unknown"/>
      </xsd:simpleType>
    </xsd:element>
    <xsd:element name="Audience" ma:index="19" nillable="true" ma:displayName="Målgrupper" ma:description="" ma:internalName="Audience">
      <xsd:simpleType>
        <xsd:restriction base="dms:Unknown"/>
      </xsd:simpleType>
    </xsd:element>
    <xsd:element name="PublishingPageImage" ma:index="20" nillable="true" ma:displayName="Sidebillede" ma:internalName="PublishingPageImage">
      <xsd:simpleType>
        <xsd:restriction base="dms:Unknown"/>
      </xsd:simpleType>
    </xsd:element>
    <xsd:element name="PublishingPageContent" ma:index="21" nillable="true" ma:displayName="Sideindhold" ma:internalName="PublishingPageContent">
      <xsd:simpleType>
        <xsd:restriction base="dms:Unknown"/>
      </xsd:simpleType>
    </xsd:element>
    <xsd:element name="SummaryLinks" ma:index="22" nillable="true" ma:displayName="Oversigtshyperlinks" ma:internalName="SummaryLinks">
      <xsd:simpleType>
        <xsd:restriction base="dms:Unknown"/>
      </xsd:simpleType>
    </xsd:element>
    <xsd:element name="ArticleByLine" ma:index="23" nillable="true" ma:displayName="Forfatterlinje" ma:internalName="ArticleByLine">
      <xsd:simpleType>
        <xsd:restriction base="dms:Text">
          <xsd:maxLength value="255"/>
        </xsd:restriction>
      </xsd:simpleType>
    </xsd:element>
    <xsd:element name="ArticleStartDate" ma:index="24" nillable="true" ma:displayName="Artikeldato" ma:format="DateOnly" ma:internalName="ArticleStartDate">
      <xsd:simpleType>
        <xsd:restriction base="dms:DateTime"/>
      </xsd:simpleType>
    </xsd:element>
    <xsd:element name="PublishingImageCaption" ma:index="25" nillable="true" ma:displayName="Billedtekst" ma:internalName="PublishingImageCaption">
      <xsd:simpleType>
        <xsd:restriction base="dms:Unknown"/>
      </xsd:simpleType>
    </xsd:element>
    <xsd:element name="HeaderStyleDefinitions" ma:index="26" nillable="true" ma:displayName="Typografidefinitioner" ma:hidden="true" ma:internalName="HeaderStyleDefinitions">
      <xsd:simpleType>
        <xsd:restriction base="dms:Unknown"/>
      </xsd:simpleType>
    </xsd:element>
    <xsd:element name="DynamicPublishingContent0" ma:index="41" nillable="true" ma:displayName="Dynamisk sideindhold (1)" ma:hidden="true" ma:internalName="DynamicPublishingContent0">
      <xsd:simpleType>
        <xsd:restriction base="dms:Unknown"/>
      </xsd:simpleType>
    </xsd:element>
    <xsd:element name="DynamicPublishingContent1" ma:index="42" nillable="true" ma:displayName="Dynamisk sideindhold (2)" ma:hidden="true" ma:internalName="DynamicPublishingContent1">
      <xsd:simpleType>
        <xsd:restriction base="dms:Unknown"/>
      </xsd:simpleType>
    </xsd:element>
    <xsd:element name="DynamicPublishingContent2" ma:index="43" nillable="true" ma:displayName="Dynamisk sideindhold (3)" ma:hidden="true" ma:internalName="DynamicPublishingContent2">
      <xsd:simpleType>
        <xsd:restriction base="dms:Unknown"/>
      </xsd:simpleType>
    </xsd:element>
    <xsd:element name="DynamicPublishingContent3" ma:index="44" nillable="true" ma:displayName="Dynamisk sideindhold (4)" ma:hidden="true" ma:internalName="DynamicPublishingContent3">
      <xsd:simpleType>
        <xsd:restriction base="dms:Unknown"/>
      </xsd:simpleType>
    </xsd:element>
    <xsd:element name="DynamicPublishingContent4" ma:index="45" nillable="true" ma:displayName="Dynamisk sideindhold (5)" ma:hidden="true" ma:internalName="DynamicPublishingContent4">
      <xsd:simpleType>
        <xsd:restriction base="dms:Unknown"/>
      </xsd:simpleType>
    </xsd:element>
    <xsd:element name="DynamicPublishingContent5" ma:index="46" nillable="true" ma:displayName="Dynamisk sideindhold (6)" ma:hidden="true" ma:internalName="DynamicPublishingContent5">
      <xsd:simpleType>
        <xsd:restriction base="dms:Unknown"/>
      </xsd:simpleType>
    </xsd:element>
    <xsd:element name="DynamicPublishingContent6" ma:index="59" nillable="true" ma:displayName="Dynamisk sideindhold (7)" ma:hidden="true" ma:internalName="DynamicPublishingContent6">
      <xsd:simpleType>
        <xsd:restriction base="dms:Unknown"/>
      </xsd:simpleType>
    </xsd:element>
    <xsd:element name="DynamicPublishingContent7" ma:index="60" nillable="true" ma:displayName="Dynamisk sideindhold (8)" ma:hidden="true" ma:internalName="DynamicPublishingContent7">
      <xsd:simpleType>
        <xsd:restriction base="dms:Unknown"/>
      </xsd:simpleType>
    </xsd:element>
    <xsd:element name="DynamicPublishingContent8" ma:index="61" nillable="true" ma:displayName="Dynamisk sideindhold (9)" ma:hidden="true" ma:internalName="DynamicPublishingContent8">
      <xsd:simpleType>
        <xsd:restriction base="dms:Unknown"/>
      </xsd:simpleType>
    </xsd:element>
    <xsd:element name="DynamicPublishingContent9" ma:index="62" nillable="true" ma:displayName="Dynamisk sideindhold (10)" ma:hidden="true" ma:internalName="DynamicPublishingContent9">
      <xsd:simpleType>
        <xsd:restriction base="dms:Unknown"/>
      </xsd:simpleType>
    </xsd:element>
    <xsd:element name="DynamicPublishingContent10" ma:index="63" nillable="true" ma:displayName="Dynamisk sideindhold (11)" ma:hidden="true" ma:internalName="DynamicPublishingContent10">
      <xsd:simpleType>
        <xsd:restriction base="dms:Unknown"/>
      </xsd:simpleType>
    </xsd:element>
    <xsd:element name="DynamicPublishingContent11" ma:index="64" nillable="true" ma:displayName="Dynamisk sideindhold (12)" ma:hidden="true" ma:internalName="DynamicPublishingContent11">
      <xsd:simpleType>
        <xsd:restriction base="dms:Unknown"/>
      </xsd:simpleType>
    </xsd:element>
    <xsd:element name="DynamicPublishingContent12" ma:index="65" nillable="true" ma:displayName="Dynamisk sideindhold (13)" ma:hidden="true" ma:internalName="DynamicPublishingContent12">
      <xsd:simpleType>
        <xsd:restriction base="dms:Unknown"/>
      </xsd:simpleType>
    </xsd:element>
    <xsd:element name="DynamicPublishingContent13" ma:index="66" nillable="true" ma:displayName="Dynamisk sideindhold (14)" ma:hidden="true" ma:internalName="DynamicPublishingContent13">
      <xsd:simpleType>
        <xsd:restriction base="dms:Unknown"/>
      </xsd:simpleType>
    </xsd:element>
    <xsd:element name="DynamicPublishingContent14" ma:index="67" nillable="true" ma:displayName="Dynamisk sideindhold (15)" ma:hidden="true" ma:internalName="DynamicPublishingContent14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0fdba4-151c-4e55-9dcc-4c0be9bb72c9" elementFormDefault="qualified">
    <xsd:import namespace="http://schemas.microsoft.com/office/2006/documentManagement/types"/>
    <xsd:import namespace="http://schemas.microsoft.com/office/infopath/2007/PartnerControls"/>
    <xsd:element name="Ansvarligafdeling" ma:index="27" nillable="true" ma:displayName="Ansvarlig afdeling" ma:list="{2b5a13a3-256c-433f-bc8b-bde4d05df095}" ma:internalName="Ansvarligafdeling" ma:showField="Title" ma:web="303eeafb-7dff-46db-9396-e9c651f530ea">
      <xsd:simpleType>
        <xsd:restriction base="dms:Lookup"/>
      </xsd:simpleType>
    </xsd:element>
    <xsd:element name="Rettighedsgruppe" ma:index="29" ma:displayName="Rettighedsgruppe" ma:default="2;#Basis" ma:list="{cd861654-9942-42cc-b4e8-22e2eb33fafe}" ma:internalName="Rettighedsgruppe" ma:readOnly="false" ma:showField="Title" ma:web="303eeafb-7dff-46db-9396-e9c651f530ea">
      <xsd:simpleType>
        <xsd:restriction base="dms:Lookup"/>
      </xsd:simpleType>
    </xsd:element>
    <xsd:element name="Afsender" ma:index="36" nillable="true" ma:displayName="Afsender" ma:default="2;#Landscentret" ma:list="{b497b606-9a6f-4593-a3de-acb9bcbea154}" ma:internalName="Afsender" ma:showField="LinkTitleNoMenu" ma:web="303eeafb-7dff-46db-9396-e9c651f530ea">
      <xsd:simpleType>
        <xsd:restriction base="dms:Lookup"/>
      </xsd:simpleType>
    </xsd:element>
    <xsd:element name="Arkiveringsdato" ma:index="37" ma:displayName="Arkiveringsdato" ma:format="DateOnly" ma:internalName="Arkiveringsdato">
      <xsd:simpleType>
        <xsd:restriction base="dms:DateTime"/>
      </xsd:simpleType>
    </xsd:element>
    <xsd:element name="Ingen_x0020_besked_x0020_ved_x0020_arkivering" ma:index="38" nillable="true" ma:displayName="Ingen besked ved arkivering" ma:default="0" ma:description="Klik her, for ikke at modtage en besked, når dokumentet når sin udløbsdato" ma:internalName="Ingen_x0020_besked_x0020_ved_x0020_arkivering">
      <xsd:simpleType>
        <xsd:restriction base="dms:Boolean"/>
      </xsd:simpleType>
    </xsd:element>
    <xsd:element name="HideInRollups" ma:index="39" nillable="true" ma:displayName="Skjul i artikellister" ma:default="0" ma:description="Klik her for at skjule siden i artikellister" ma:internalName="HideInRollups">
      <xsd:simpleType>
        <xsd:restriction base="dms:Boolean"/>
      </xsd:simpleType>
    </xsd:element>
    <xsd:element name="IsHiddenFromRollup" ma:index="40" nillable="true" ma:displayName="Skjult i artikellister (system)" ma:decimals="0" ma:default="0" ma:description="Understøtter infrastrukturen" ma:internalName="IsHiddenFromRollup">
      <xsd:simpleType>
        <xsd:restriction base="dms:Number"/>
      </xsd:simpleType>
    </xsd:element>
    <xsd:element name="EnclosureFor" ma:index="48" nillable="true" ma:displayName="Bilag til" ma:description="Peger på bilagets moderdokument" ma:internalName="EnclosureFor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GammelURL" ma:index="49" nillable="true" ma:displayName="Gammel URL" ma:description="Tidligere placering på landbrugsinfo" ma:internalName="GammelURL">
      <xsd:simpleType>
        <xsd:restriction base="dms:Text">
          <xsd:maxLength value="255"/>
        </xsd:restriction>
      </xsd:simpleType>
    </xsd:element>
    <xsd:element name="NetSkabelonValue" ma:index="50" nillable="true" ma:displayName="NetSkabelon værdier" ma:internalName="NetSkabelonValue">
      <xsd:simpleType>
        <xsd:restriction base="dms:Text">
          <xsd:maxLength value="255"/>
        </xsd:restriction>
      </xsd:simpleType>
    </xsd:element>
    <xsd:element name="Projekter" ma:index="51" nillable="true" ma:displayName="Projekter" ma:list="{ecf07d35-95fb-4bda-ad72-e46544058ec2}" ma:internalName="Projekter" ma:showField="LinkTitleNoMenu" ma:web="303eeafb-7dff-46db-9396-e9c651f530ea">
      <xsd:simpleType>
        <xsd:restriction base="dms:Unknown"/>
      </xsd:simpleType>
    </xsd:element>
    <xsd:element name="WebInfoSubjects" ma:index="52" nillable="true" ma:displayName="Emneord" ma:description="Knyt emneord til din artikel. Benyttes primært til nyhedsbreve." ma:list="{c1fcffa3-db61-496d-89f0-dea25d970c75}" ma:internalName="WebInfoSubjects" ma:showField="LinkTitleNoMenu" ma:web="303eeafb-7dff-46db-9396-e9c651f530ea">
      <xsd:simpleType>
        <xsd:restriction base="dms:Unknown"/>
      </xsd:simpleType>
    </xsd:element>
    <xsd:element name="HitCount" ma:index="53" nillable="true" ma:displayName="HitCount (system)" ma:decimals="0" ma:default="0" ma:description="Antal gange et dokument er set af en bruger" ma:internalName="HitCount" ma:readOnly="false">
      <xsd:simpleType>
        <xsd:restriction base="dms:Number"/>
      </xsd:simpleType>
    </xsd:element>
    <xsd:element name="PermalinkID" ma:index="54" nillable="true" ma:displayName="Permalink ID" ma:description="Unik ID for artiklen som kan benyttes til permalink" ma:hidden="true" ma:internalName="PermalinkID" ma:readOnly="false">
      <xsd:simpleType>
        <xsd:restriction base="dms:Text">
          <xsd:maxLength value="255"/>
        </xsd:restriction>
      </xsd:simpleType>
    </xsd:element>
    <xsd:element name="WebInfoMultiSelect" ma:index="55" nillable="true" ma:displayName="Tilvalg" ma:description="Mulighed for et antal tilvalg gemt i et samlet felt." ma:internalName="WebInfoMultiSelect">
      <xsd:simpleType>
        <xsd:restriction base="dms:Unknown"/>
      </xsd:simpleType>
    </xsd:element>
    <xsd:element name="TaksonomiTaxHTField0" ma:index="68" nillable="true" ma:taxonomy="true" ma:internalName="TaksonomiTaxHTField0" ma:taxonomyFieldName="Taksonomi" ma:displayName="Taksonomi" ma:fieldId="{6e43b4ee-656e-4e6d-875c-6c0fe73b7faf}" ma:taxonomyMulti="true" ma:sspId="2476898c-5e7e-458a-8d26-e528e2e6d5ce" ma:termSetId="65f14c63-6b42-47e9-9739-973b2f9a435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evillingsgivere" ma:index="72" nillable="true" ma:displayName="Bevillingsgivere" ma:list="9ccd692b-b01f-4300-9d4e-b4fb85c2c995" ma:internalName="Bevillingsgivere" ma:showField="LinkTitleNoMenu" ma:web="303eeafb-7dff-46db-9396-e9c651f530ea">
      <xsd:simpleType>
        <xsd:restriction base="dms:Unknown"/>
      </xsd:simpleType>
    </xsd:element>
    <xsd:element name="FinanceYear" ma:index="73" nillable="true" ma:displayName="Bevillingsår" ma:decimals="0" ma:internalName="FinanceYear">
      <xsd:simpleType>
        <xsd:restriction base="dms:Number"/>
      </xsd:simpleType>
    </xsd:element>
    <xsd:element name="WebInfoLawCodes" ma:index="74" nillable="true" ma:displayName="Lovkoder" ma:description="Knyt lovkoder til din artikel." ma:list="{908f6eb6-a66b-478a-a99e-d2541dc092be}" ma:internalName="WebInfoLawCodes" ma:showField="LinkTitleNoMenu" ma:web="303eeafb-7dff-46db-9396-e9c651f530ea">
      <xsd:simpleType>
        <xsd:restriction base="dms:Unknown"/>
      </xsd:simpleType>
    </xsd:element>
    <xsd:element name="Afrapportering" ma:index="75" nillable="true" ma:displayName="Afrapportering" ma:list="{126d356a-4f5c-4bbb-91a6-e07af1934e19}" ma:internalName="Afrapportering" ma:showField="LinkTitleNoMenu" ma:web="303eeafb-7dff-46db-9396-e9c651f530ea">
      <xsd:simpleType>
        <xsd:restriction base="dms:Unknown"/>
      </xsd:simpleType>
    </xsd:element>
    <xsd:element name="ProjectID" ma:index="78" nillable="true" ma:displayName="ProjectID (system)" ma:internalName="ProjectID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a14257-579e-4a1f-bbbb-3c8dd7393476" elementFormDefault="qualified">
    <xsd:import namespace="http://schemas.microsoft.com/office/2006/documentManagement/types"/>
    <xsd:import namespace="http://schemas.microsoft.com/office/infopath/2007/PartnerControls"/>
    <xsd:element name="Forfattere" ma:index="28" nillable="true" ma:displayName="Forfattere" ma:list="UserInfo" ma:SharePointGroup="0" ma:internalName="Forfattere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istekode" ma:index="30" nillable="true" ma:displayName="Listekode" ma:internalName="Listekode">
      <xsd:simpleType>
        <xsd:restriction base="dms:Text">
          <xsd:maxLength value="255"/>
        </xsd:restriction>
      </xsd:simpleType>
    </xsd:element>
    <xsd:element name="Nummer" ma:index="31" nillable="true" ma:displayName="Nummer" ma:internalName="Nummer">
      <xsd:simpleType>
        <xsd:restriction base="dms:Text">
          <xsd:maxLength value="255"/>
        </xsd:restriction>
      </xsd:simpleType>
    </xsd:element>
    <xsd:element name="Noegleord" ma:index="32" nillable="true" ma:displayName="Nøgleord" ma:internalName="Noegleord">
      <xsd:simpleType>
        <xsd:restriction base="dms:Text">
          <xsd:maxLength value="255"/>
        </xsd:restriction>
      </xsd:simpleType>
    </xsd:element>
    <xsd:element name="Informationsserie" ma:index="33" nillable="true" ma:displayName="Historisk informationsserie" ma:internalName="Informationsserie">
      <xsd:simpleType>
        <xsd:restriction base="dms:Text">
          <xsd:maxLength value="255"/>
        </xsd:restriction>
      </xsd:simpleType>
    </xsd:element>
    <xsd:element name="Bekraeftelsesdato" ma:index="34" nillable="true" ma:displayName="Bekræftelsesdato" ma:format="DateTime" ma:internalName="Bekraeftelsesdato">
      <xsd:simpleType>
        <xsd:restriction base="dms:DateTime"/>
      </xsd:simpleType>
    </xsd:element>
    <xsd:element name="Revisionsdato" ma:index="35" nillable="true" ma:displayName="Revisionsdato" ma:format="DateTime" ma:internalName="Revisionsdato">
      <xsd:simpleType>
        <xsd:restriction base="dms:DateTime"/>
      </xsd:simpleType>
    </xsd:element>
    <xsd:element name="Sorteringsorden" ma:index="47" nillable="true" ma:displayName="Sorteringsorden" ma:decimals="0" ma:internalName="Sorteringsorden">
      <xsd:simpleType>
        <xsd:restriction base="dms:Number"/>
      </xsd:simpleType>
    </xsd:element>
    <xsd:element name="Kontaktpersoner" ma:index="76" nillable="true" ma:displayName="Kontaktpersoner" ma:list="UserInfo" ma:SharePointGroup="0" ma:internalName="Kontaktpersoner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kribenter" ma:index="77" nillable="true" ma:displayName="Skribenter" ma:list="UserInfo" ma:SharePointGroup="0" ma:internalName="Skribenter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3eeafb-7dff-46db-9396-e9c651f530ea" elementFormDefault="qualified">
    <xsd:import namespace="http://schemas.microsoft.com/office/2006/documentManagement/types"/>
    <xsd:import namespace="http://schemas.microsoft.com/office/infopath/2007/PartnerControls"/>
    <xsd:element name="_dlc_DocId" ma:index="56" nillable="true" ma:displayName="Værdi for dokument-id" ma:description="Værdien af det dokument-id, der er tildelt dette element." ma:internalName="_dlc_DocId" ma:readOnly="true">
      <xsd:simpleType>
        <xsd:restriction base="dms:Text"/>
      </xsd:simpleType>
    </xsd:element>
    <xsd:element name="_dlc_DocIdUrl" ma:index="57" nillable="true" ma:displayName="Dokument-id" ma:description="Permanent link til dette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58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69" nillable="true" ma:displayName="Taxonomy Catch All Column" ma:description="" ma:hidden="true" ma:list="{00a11604-cdb1-438d-8b4c-a208f6918db7}" ma:internalName="TaxCatchAll" ma:showField="CatchAllData" ma:web="303eeafb-7dff-46db-9396-e9c651f530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70" nillable="true" ma:displayName="Taxonomy Catch All Column1" ma:description="" ma:hidden="true" ma:list="{00a11604-cdb1-438d-8b4c-a208f6918db7}" ma:internalName="TaxCatchAllLabel" ma:readOnly="true" ma:showField="CatchAllDataLabel" ma:web="303eeafb-7dff-46db-9396-e9c651f530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Set Item Permission, based on rettighedsgruppe</Name>
    <Synchronization>Asynchronous</Synchronization>
    <Type>10001</Type>
    <SequenceNumber>1010</SequenceNumber>
    <Assembly>DAAS.WebInfo.Common, Version=1.0.0.0, Culture=neutral, PublicKeyToken=f192aeb827ef4bcc</Assembly>
    <Class>DAAS.WebInfo.Common.EventReceivers.RightsGroupItemEventReceiver</Class>
    <Data/>
    <Filter/>
  </Receiver>
  <Receiver>
    <Name>Set Item Permission, based on rettighedsgruppe</Name>
    <Synchronization>Asynchronous</Synchronization>
    <Type>10002</Type>
    <SequenceNumber>1010</SequenceNumber>
    <Assembly>DAAS.WebInfo.Common, Version=1.0.0.0, Culture=neutral, PublicKeyToken=f192aeb827ef4bcc</Assembly>
    <Class>DAAS.WebInfo.Common.EventReceivers.RightsGroupItemEventReceiver</Class>
    <Data/>
    <Filter/>
  </Receiver>
  <Receiver>
    <Name>WebInfo Content Page Event</Name>
    <Synchronization>Synchronous</Synchronization>
    <Type>1</Type>
    <SequenceNumber>1030</SequenceNumber>
    <Assembly>DAAS.WebInfo.Common, Version=1.0.0.0, Culture=neutral, PublicKeyToken=f192aeb827ef4bcc</Assembly>
    <Class>DAAS.WebInfo.Common.EventReceivers.WebInfoContentPageEventReceiver</Class>
    <Data/>
    <Filter/>
  </Receiver>
  <Receiver>
    <Name>WebInfo Content Page Event</Name>
    <Synchronization>Synchronous</Synchronization>
    <Type>2</Type>
    <SequenceNumber>1030</SequenceNumber>
    <Assembly>DAAS.WebInfo.Common, Version=1.0.0.0, Culture=neutral, PublicKeyToken=f192aeb827ef4bcc</Assembly>
    <Class>DAAS.WebInfo.Common.EventReceivers.WebInfoContentPageEventReceiver</Class>
    <Data/>
    <Filter/>
  </Receiver>
  <Receiver>
    <Name>WebInfo Content Page Event</Name>
    <Synchronization>Asynchronous</Synchronization>
    <Type>10002</Type>
    <SequenceNumber>1030</SequenceNumber>
    <Assembly>DAAS.WebInfo.Common, Version=1.0.0.0, Culture=neutral, PublicKeyToken=f192aeb827ef4bcc</Assembly>
    <Class>DAAS.WebInfo.Common.EventReceivers.WebInfoContentPageEventReceiver</Class>
    <Data/>
    <Filter/>
  </Receiver>
</spe:Receivers>
</file>

<file path=customXml/itemProps1.xml><?xml version="1.0" encoding="utf-8"?>
<ds:datastoreItem xmlns:ds="http://schemas.openxmlformats.org/officeDocument/2006/customXml" ds:itemID="{6DE281C2-F271-466C-A436-164B16166BDA}"/>
</file>

<file path=customXml/itemProps2.xml><?xml version="1.0" encoding="utf-8"?>
<ds:datastoreItem xmlns:ds="http://schemas.openxmlformats.org/officeDocument/2006/customXml" ds:itemID="{9E31E63D-7AE4-4CF9-8F89-DC483360E3B8}"/>
</file>

<file path=customXml/itemProps3.xml><?xml version="1.0" encoding="utf-8"?>
<ds:datastoreItem xmlns:ds="http://schemas.openxmlformats.org/officeDocument/2006/customXml" ds:itemID="{7EDC17E9-E98D-48B0-97C2-59D3798B6D26}"/>
</file>

<file path=customXml/itemProps4.xml><?xml version="1.0" encoding="utf-8"?>
<ds:datastoreItem xmlns:ds="http://schemas.openxmlformats.org/officeDocument/2006/customXml" ds:itemID="{9C188BBF-F1BC-4792-B341-C77D5277B527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718</Words>
  <Application>Microsoft Office PowerPoint</Application>
  <PresentationFormat>Brugerdefineret</PresentationFormat>
  <Paragraphs>167</Paragraphs>
  <Slides>16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16</vt:i4>
      </vt:variant>
    </vt:vector>
  </HeadingPairs>
  <TitlesOfParts>
    <vt:vector size="19" baseType="lpstr">
      <vt:lpstr>Arial</vt:lpstr>
      <vt:lpstr>Calibri</vt:lpstr>
      <vt:lpstr>LF PPT - SEGES</vt:lpstr>
      <vt:lpstr>Mobilafstemning på App’en CM Events</vt:lpstr>
      <vt:lpstr>Sådan indpasses efterafgrøder i sædskiftet</vt:lpstr>
      <vt:lpstr>Muligheder for at indpasse efterafgrøder i sædskiftet</vt:lpstr>
      <vt:lpstr>Forskel i dækningsbidrag mellem vintersæd og vårsæd</vt:lpstr>
      <vt:lpstr>Vedligeholdelse af en række sædskiftesygdomme</vt:lpstr>
      <vt:lpstr>Mobilafstemning</vt:lpstr>
      <vt:lpstr>Indhold i indlæg</vt:lpstr>
      <vt:lpstr>Alternative efterafgrøder til korsblomstrede</vt:lpstr>
      <vt:lpstr>Alternative efterafgrøder til korsblomstrede sået før høst</vt:lpstr>
      <vt:lpstr>Dækningsgrader i forsøg sået efter høst</vt:lpstr>
      <vt:lpstr>Efterafgrødeblandinger og udsædsmængder i demonstrationsforsøg – MFO-blandinger</vt:lpstr>
      <vt:lpstr>Dækningsgrad ved forskellige udsædsmængder i ren bestand</vt:lpstr>
      <vt:lpstr>Dækning og pris på MFO-blandinger</vt:lpstr>
      <vt:lpstr>Forsøgene i 2017 viser</vt:lpstr>
      <vt:lpstr>SEGES anbefaling</vt:lpstr>
      <vt:lpstr>Tak for opmærksomheden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Sædskifte og efterafgrøder</dc:title>
  <dc:creator/>
  <cp:keywords>PLK2018</cp:keywords>
  <cp:lastModifiedBy/>
  <cp:revision>1</cp:revision>
  <dcterms:created xsi:type="dcterms:W3CDTF">2017-09-14T08:06:37Z</dcterms:created>
  <dcterms:modified xsi:type="dcterms:W3CDTF">2019-03-14T14:43:49Z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0x010100C568DB52D9D0A14D9B2FDCC96666E9F2007948130EC3DB064584E219954237AF3900242457EFB8B24247815D688C526CD44D00C26A9DBCB02B5C4DA1F017B836C045C00060750ADE2E6249BABB5C6118FC133DE800AF2E6DC7107240CAAE62CB7A7C0C310000C08B0B6DC7CD174ABE54AD11FA567CFF</vt:lpwstr>
  </property>
  <property fmtid="{D5CDD505-2E9C-101B-9397-08002B2CF9AE}" pid="3" name="_dlc_DocIdItemGuid">
    <vt:lpwstr>06c12e3a-daff-44e1-8fd2-eb053ef034a6</vt:lpwstr>
  </property>
  <property fmtid="{D5CDD505-2E9C-101B-9397-08002B2CF9AE}" pid="4" name="Taksonomi">
    <vt:lpwstr/>
  </property>
</Properties>
</file>